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BfN1vW2XQI9q3pHHhzet7iRjc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44E63A-6163-42AB-95A7-8EA13DCA5C43}">
  <a:tblStyle styleId="{BE44E63A-6163-42AB-95A7-8EA13DCA5C4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bdd387f6f7_1_106"/>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gbdd387f6f7_1_106"/>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gbdd387f6f7_1_10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bdd387f6f7_1_14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gbdd387f6f7_1_14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7" name="Google Shape;47;gbdd387f6f7_1_14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gbdd387f6f7_1_1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2" name="Google Shape;52;gbdd387f6f7_1_14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3" name="Google Shape;53;gbdd387f6f7_1_1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gbdd387f6f7_1_1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gbdd387f6f7_1_1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bdd387f6f7_1_110"/>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gbdd387f6f7_1_1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bdd387f6f7_1_1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gbdd387f6f7_1_11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gbdd387f6f7_1_1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bdd387f6f7_1_11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bdd387f6f7_1_11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gbdd387f6f7_1_117"/>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gbdd387f6f7_1_1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bdd387f6f7_1_12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gbdd387f6f7_1_1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bdd387f6f7_1_125"/>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gbdd387f6f7_1_125"/>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gbdd387f6f7_1_1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bdd387f6f7_1_129"/>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gbdd387f6f7_1_1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bdd387f6f7_1_132"/>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gbdd387f6f7_1_132"/>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gbdd387f6f7_1_132"/>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gbdd387f6f7_1_132"/>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gbdd387f6f7_1_13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bdd387f6f7_1_138"/>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gbdd387f6f7_1_13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bdd387f6f7_1_10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bdd387f6f7_1_10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gbdd387f6f7_1_10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3" name="Google Shape;73;p3"/>
          <p:cNvSpPr txBox="1"/>
          <p:nvPr/>
        </p:nvSpPr>
        <p:spPr>
          <a:xfrm>
            <a:off x="2275114" y="2599471"/>
            <a:ext cx="7641771"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1">
                <a:solidFill>
                  <a:srgbClr val="FFC000"/>
                </a:solidFill>
                <a:latin typeface="Arial"/>
                <a:ea typeface="Arial"/>
                <a:cs typeface="Arial"/>
                <a:sym typeface="Arial"/>
              </a:rPr>
              <a:t>NƯỚC ĐẠI VIỆT TA  </a:t>
            </a:r>
            <a:endParaRPr/>
          </a:p>
          <a:p>
            <a:pPr marL="0" marR="0" lvl="0" indent="0" algn="ctr" rtl="0">
              <a:spcBef>
                <a:spcPts val="0"/>
              </a:spcBef>
              <a:spcAft>
                <a:spcPts val="0"/>
              </a:spcAft>
              <a:buNone/>
            </a:pPr>
            <a:r>
              <a:rPr lang="en-US" sz="4000" b="1">
                <a:solidFill>
                  <a:srgbClr val="FFC000"/>
                </a:solidFill>
                <a:latin typeface="Arial"/>
                <a:ea typeface="Arial"/>
                <a:cs typeface="Arial"/>
                <a:sym typeface="Arial"/>
              </a:rPr>
              <a:t>(TRÍCH </a:t>
            </a:r>
            <a:r>
              <a:rPr lang="en-US" sz="4000" b="1" i="1">
                <a:solidFill>
                  <a:srgbClr val="FFC000"/>
                </a:solidFill>
                <a:latin typeface="Arial"/>
                <a:ea typeface="Arial"/>
                <a:cs typeface="Arial"/>
                <a:sym typeface="Arial"/>
              </a:rPr>
              <a:t>BÌNH NGÔ ĐẠI CÁO </a:t>
            </a:r>
            <a:r>
              <a:rPr lang="en-US" sz="4000" b="1">
                <a:solidFill>
                  <a:srgbClr val="FFC000"/>
                </a:solidFill>
                <a:latin typeface="Arial"/>
                <a:ea typeface="Arial"/>
                <a:cs typeface="Arial"/>
                <a:sym typeface="Arial"/>
              </a:rPr>
              <a:t>– NGUYỄN TRÃI)</a:t>
            </a:r>
            <a:endParaRPr sz="4000" b="1">
              <a:solidFill>
                <a:srgbClr val="FFC000"/>
              </a:solidFill>
              <a:latin typeface="Arial"/>
              <a:ea typeface="Arial"/>
              <a:cs typeface="Arial"/>
              <a:sym typeface="Arial"/>
            </a:endParaRPr>
          </a:p>
        </p:txBody>
      </p:sp>
      <p:pic>
        <p:nvPicPr>
          <p:cNvPr id="75" name="Google Shape;75;p3"/>
          <p:cNvPicPr preferRelativeResize="0"/>
          <p:nvPr/>
        </p:nvPicPr>
        <p:blipFill rotWithShape="1">
          <a:blip r:embed="rId4">
            <a:alphaModFix/>
          </a:blip>
          <a:srcRect/>
          <a:stretch/>
        </p:blipFill>
        <p:spPr>
          <a:xfrm>
            <a:off x="5134709" y="659585"/>
            <a:ext cx="1584958" cy="15490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3" name="Google Shape;173;p13"/>
          <p:cNvSpPr txBox="1"/>
          <p:nvPr/>
        </p:nvSpPr>
        <p:spPr>
          <a:xfrm>
            <a:off x="518662" y="217210"/>
            <a:ext cx="9117707" cy="59708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a:solidFill>
                  <a:srgbClr val="FFFF00"/>
                </a:solidFill>
                <a:latin typeface="Arial"/>
                <a:ea typeface="Arial"/>
                <a:cs typeface="Arial"/>
                <a:sym typeface="Arial"/>
              </a:rPr>
              <a:t>NƯỚC ĐẠI VIỆT TA </a:t>
            </a:r>
            <a:r>
              <a:rPr lang="en-US" sz="2200" b="1">
                <a:solidFill>
                  <a:srgbClr val="FFFF00"/>
                </a:solidFill>
                <a:latin typeface="Arial"/>
                <a:ea typeface="Arial"/>
                <a:cs typeface="Arial"/>
                <a:sym typeface="Arial"/>
              </a:rPr>
              <a:t>(Trích </a:t>
            </a:r>
            <a:r>
              <a:rPr lang="en-US" sz="2200" b="1" i="1">
                <a:solidFill>
                  <a:srgbClr val="FFFF00"/>
                </a:solidFill>
                <a:latin typeface="Arial"/>
                <a:ea typeface="Arial"/>
                <a:cs typeface="Arial"/>
                <a:sym typeface="Arial"/>
              </a:rPr>
              <a:t>Bình Ngô đại cáo</a:t>
            </a:r>
            <a:r>
              <a:rPr lang="en-US" sz="2200" b="1">
                <a:solidFill>
                  <a:srgbClr val="FFFF00"/>
                </a:solidFill>
                <a:latin typeface="Arial"/>
                <a:ea typeface="Arial"/>
                <a:cs typeface="Arial"/>
                <a:sym typeface="Arial"/>
              </a:rPr>
              <a:t>)</a:t>
            </a:r>
            <a:endParaRPr/>
          </a:p>
          <a:p>
            <a:pPr marL="0" marR="0" lvl="0" indent="0" algn="just" rtl="0">
              <a:spcBef>
                <a:spcPts val="0"/>
              </a:spcBef>
              <a:spcAft>
                <a:spcPts val="0"/>
              </a:spcAft>
              <a:buNone/>
            </a:pPr>
            <a:r>
              <a:rPr lang="en-US" sz="2000" b="1">
                <a:solidFill>
                  <a:schemeClr val="lt1"/>
                </a:solidFill>
                <a:latin typeface="Arial"/>
                <a:ea typeface="Arial"/>
                <a:cs typeface="Arial"/>
                <a:sym typeface="Arial"/>
              </a:rPr>
              <a:t>Từng nghe:</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Việc nhân nghĩa cốt ở yên dân,</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Quân điếu phạt trước lo trừ bạo..</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Như nước Đại Việt ta từ trước,</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Vốn xưng nền văn hiến đã lâu,</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Núi sông  bờ cõi đã chia, </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Phong tục Bắc Nam cũng khác.</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Từ Triệu, Đinh, Lí, Trần bao đời gây nền độc lập,</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Cùng Hán, Đường, Tống, Nguyên, mỗi bên xưng đế một phương,</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Tuy mạnh yếu từng lúc khác nhau,</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Song hào kiệt đời nào cũng có.</a:t>
            </a:r>
            <a:endParaRPr/>
          </a:p>
          <a:p>
            <a:pPr marL="0" marR="0" lvl="0" indent="0" algn="just" rtl="0">
              <a:spcBef>
                <a:spcPts val="0"/>
              </a:spcBef>
              <a:spcAft>
                <a:spcPts val="0"/>
              </a:spcAft>
              <a:buNone/>
            </a:pPr>
            <a:r>
              <a:rPr lang="en-US" sz="2000" b="1">
                <a:solidFill>
                  <a:schemeClr val="lt1"/>
                </a:solidFill>
                <a:latin typeface="Arial"/>
                <a:ea typeface="Arial"/>
                <a:cs typeface="Arial"/>
                <a:sym typeface="Arial"/>
              </a:rPr>
              <a:t>Vậy nên:</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Lưu Cung tham công nên thất bại,</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Triệu Tiết thích lớn phải tiêu vong,</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Cửa Hàm Tử bắt sống Toa Đô,</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Sông Bạch Đằng giết tươi Ô Mã.</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Việc xưa xem xét</a:t>
            </a:r>
            <a:endParaRPr sz="2000">
              <a:solidFill>
                <a:schemeClr val="lt1"/>
              </a:solidFill>
              <a:latin typeface="Arial"/>
              <a:ea typeface="Arial"/>
              <a:cs typeface="Arial"/>
              <a:sym typeface="Arial"/>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Chứng cớ còn ghi.</a:t>
            </a:r>
            <a:endParaRPr/>
          </a:p>
        </p:txBody>
      </p:sp>
      <p:sp>
        <p:nvSpPr>
          <p:cNvPr id="174" name="Google Shape;174;p13"/>
          <p:cNvSpPr txBox="1"/>
          <p:nvPr/>
        </p:nvSpPr>
        <p:spPr>
          <a:xfrm>
            <a:off x="5077515" y="792700"/>
            <a:ext cx="2349307" cy="830997"/>
          </a:xfrm>
          <a:prstGeom prst="rect">
            <a:avLst/>
          </a:prstGeom>
          <a:no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Arial"/>
                <a:ea typeface="Arial"/>
                <a:cs typeface="Arial"/>
                <a:sym typeface="Arial"/>
              </a:rPr>
              <a:t>Nguyên lí nhân nghĩa</a:t>
            </a:r>
            <a:endParaRPr sz="2400" b="1">
              <a:solidFill>
                <a:srgbClr val="FFFF00"/>
              </a:solidFill>
              <a:latin typeface="Arial"/>
              <a:ea typeface="Arial"/>
              <a:cs typeface="Arial"/>
              <a:sym typeface="Arial"/>
            </a:endParaRPr>
          </a:p>
        </p:txBody>
      </p:sp>
      <p:sp>
        <p:nvSpPr>
          <p:cNvPr id="175" name="Google Shape;175;p13"/>
          <p:cNvSpPr txBox="1"/>
          <p:nvPr/>
        </p:nvSpPr>
        <p:spPr>
          <a:xfrm>
            <a:off x="8591120" y="2178312"/>
            <a:ext cx="2700996" cy="1569660"/>
          </a:xfrm>
          <a:prstGeom prst="rect">
            <a:avLst/>
          </a:prstGeom>
          <a:no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FF00"/>
                </a:solidFill>
                <a:latin typeface="Arial"/>
                <a:ea typeface="Arial"/>
                <a:cs typeface="Arial"/>
                <a:sym typeface="Arial"/>
              </a:rPr>
              <a:t>Chân lí về sự tồn tại độc lập có chủ quyền của dân tộc Đại Việt </a:t>
            </a:r>
            <a:endParaRPr sz="2400" b="1">
              <a:solidFill>
                <a:srgbClr val="FFFF00"/>
              </a:solidFill>
              <a:latin typeface="Arial"/>
              <a:ea typeface="Arial"/>
              <a:cs typeface="Arial"/>
              <a:sym typeface="Arial"/>
            </a:endParaRPr>
          </a:p>
        </p:txBody>
      </p:sp>
      <p:sp>
        <p:nvSpPr>
          <p:cNvPr id="176" name="Google Shape;176;p13"/>
          <p:cNvSpPr txBox="1"/>
          <p:nvPr/>
        </p:nvSpPr>
        <p:spPr>
          <a:xfrm>
            <a:off x="5077515" y="4424740"/>
            <a:ext cx="2977661" cy="1569660"/>
          </a:xfrm>
          <a:prstGeom prst="rect">
            <a:avLst/>
          </a:prstGeom>
          <a:no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FF00"/>
                </a:solidFill>
                <a:latin typeface="Arial"/>
                <a:ea typeface="Arial"/>
                <a:cs typeface="Arial"/>
                <a:sym typeface="Arial"/>
              </a:rPr>
              <a:t>Sức mạnh của nguyên lí nhân nghĩa, của chân lí độc lập dân tộc</a:t>
            </a:r>
            <a:endParaRPr sz="2400" b="1">
              <a:solidFill>
                <a:srgbClr val="FFFF00"/>
              </a:solidFill>
              <a:latin typeface="Arial"/>
              <a:ea typeface="Arial"/>
              <a:cs typeface="Arial"/>
              <a:sym typeface="Arial"/>
            </a:endParaRPr>
          </a:p>
        </p:txBody>
      </p:sp>
      <p:sp>
        <p:nvSpPr>
          <p:cNvPr id="177" name="Google Shape;177;p13"/>
          <p:cNvSpPr/>
          <p:nvPr/>
        </p:nvSpPr>
        <p:spPr>
          <a:xfrm>
            <a:off x="4201128" y="951408"/>
            <a:ext cx="368603" cy="484555"/>
          </a:xfrm>
          <a:prstGeom prst="rightBrace">
            <a:avLst>
              <a:gd name="adj1" fmla="val 8333"/>
              <a:gd name="adj2" fmla="val 50000"/>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13"/>
          <p:cNvSpPr/>
          <p:nvPr/>
        </p:nvSpPr>
        <p:spPr>
          <a:xfrm>
            <a:off x="7977388" y="1907177"/>
            <a:ext cx="368603" cy="1997166"/>
          </a:xfrm>
          <a:prstGeom prst="rightBrace">
            <a:avLst>
              <a:gd name="adj1" fmla="val 8333"/>
              <a:gd name="adj2" fmla="val 50000"/>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3"/>
          <p:cNvSpPr/>
          <p:nvPr/>
        </p:nvSpPr>
        <p:spPr>
          <a:xfrm>
            <a:off x="4442980" y="4203307"/>
            <a:ext cx="368603" cy="1805607"/>
          </a:xfrm>
          <a:prstGeom prst="rightBrace">
            <a:avLst>
              <a:gd name="adj1" fmla="val 8333"/>
              <a:gd name="adj2" fmla="val 50000"/>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500"/>
                                        <p:tgtEl>
                                          <p:spTgt spid="1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fade">
                                      <p:cBhvr>
                                        <p:cTn id="15" dur="500"/>
                                        <p:tgtEl>
                                          <p:spTgt spid="175"/>
                                        </p:tgtEl>
                                      </p:cBhvr>
                                    </p:animEffect>
                                  </p:childTnLst>
                                </p:cTn>
                              </p:par>
                              <p:par>
                                <p:cTn id="16" presetID="10" presetClass="entr" presetSubtype="0" fill="hold" nodeType="withEffect">
                                  <p:stCondLst>
                                    <p:cond delay="0"/>
                                  </p:stCondLst>
                                  <p:childTnLst>
                                    <p:set>
                                      <p:cBhvr>
                                        <p:cTn id="17" dur="1" fill="hold">
                                          <p:stCondLst>
                                            <p:cond delay="0"/>
                                          </p:stCondLst>
                                        </p:cTn>
                                        <p:tgtEl>
                                          <p:spTgt spid="178"/>
                                        </p:tgtEl>
                                        <p:attrNameLst>
                                          <p:attrName>style.visibility</p:attrName>
                                        </p:attrNameLst>
                                      </p:cBhvr>
                                      <p:to>
                                        <p:strVal val="visible"/>
                                      </p:to>
                                    </p:set>
                                    <p:animEffect transition="in" filter="fade">
                                      <p:cBhvr>
                                        <p:cTn id="18" dur="500"/>
                                        <p:tgtEl>
                                          <p:spTgt spid="1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9"/>
                                        </p:tgtEl>
                                        <p:attrNameLst>
                                          <p:attrName>style.visibility</p:attrName>
                                        </p:attrNameLst>
                                      </p:cBhvr>
                                      <p:to>
                                        <p:strVal val="visible"/>
                                      </p:to>
                                    </p:set>
                                    <p:animEffect transition="in" filter="fade">
                                      <p:cBhvr>
                                        <p:cTn id="23" dur="500"/>
                                        <p:tgtEl>
                                          <p:spTgt spid="179"/>
                                        </p:tgtEl>
                                      </p:cBhvr>
                                    </p:animEffect>
                                  </p:childTnLst>
                                </p:cTn>
                              </p:par>
                              <p:par>
                                <p:cTn id="24" presetID="10" presetClass="entr" presetSubtype="0" fill="hold" nodeType="withEffect">
                                  <p:stCondLst>
                                    <p:cond delay="0"/>
                                  </p:stCondLst>
                                  <p:childTnLst>
                                    <p:set>
                                      <p:cBhvr>
                                        <p:cTn id="25" dur="1" fill="hold">
                                          <p:stCondLst>
                                            <p:cond delay="0"/>
                                          </p:stCondLst>
                                        </p:cTn>
                                        <p:tgtEl>
                                          <p:spTgt spid="176"/>
                                        </p:tgtEl>
                                        <p:attrNameLst>
                                          <p:attrName>style.visibility</p:attrName>
                                        </p:attrNameLst>
                                      </p:cBhvr>
                                      <p:to>
                                        <p:strVal val="visible"/>
                                      </p:to>
                                    </p:set>
                                    <p:animEffect transition="in" filter="fade">
                                      <p:cBhvr>
                                        <p:cTn id="26"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5" name="Google Shape;185;p14"/>
          <p:cNvSpPr txBox="1"/>
          <p:nvPr/>
        </p:nvSpPr>
        <p:spPr>
          <a:xfrm>
            <a:off x="887646" y="637856"/>
            <a:ext cx="10723517" cy="12618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3. Văn bản </a:t>
            </a:r>
            <a:r>
              <a:rPr lang="en-US" sz="2800" b="1" i="1">
                <a:solidFill>
                  <a:srgbClr val="FFC000"/>
                </a:solidFill>
                <a:latin typeface="Arial"/>
                <a:ea typeface="Arial"/>
                <a:cs typeface="Arial"/>
                <a:sym typeface="Arial"/>
              </a:rPr>
              <a:t>Nước Đại Việt ta</a:t>
            </a:r>
            <a:endParaRPr/>
          </a:p>
          <a:p>
            <a:pPr marL="0" marR="0" lvl="0" indent="0" algn="just" rtl="0">
              <a:spcBef>
                <a:spcPts val="0"/>
              </a:spcBef>
              <a:spcAft>
                <a:spcPts val="0"/>
              </a:spcAft>
              <a:buNone/>
            </a:pPr>
            <a:r>
              <a:rPr lang="en-US" sz="2400" b="1">
                <a:solidFill>
                  <a:srgbClr val="FFC000"/>
                </a:solidFill>
                <a:latin typeface="Arial"/>
                <a:ea typeface="Arial"/>
                <a:cs typeface="Arial"/>
                <a:sym typeface="Arial"/>
              </a:rPr>
              <a:t>a. Vị trí đoạn trích:</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Phần mở đầu bài </a:t>
            </a:r>
            <a:r>
              <a:rPr lang="en-US" sz="2400" i="1">
                <a:solidFill>
                  <a:schemeClr val="lt1"/>
                </a:solidFill>
                <a:latin typeface="Arial"/>
                <a:ea typeface="Arial"/>
                <a:cs typeface="Arial"/>
                <a:sym typeface="Arial"/>
              </a:rPr>
              <a:t>Bình Ngô đại cáo</a:t>
            </a:r>
            <a:endParaRPr sz="2400" i="1">
              <a:solidFill>
                <a:schemeClr val="lt1"/>
              </a:solidFill>
              <a:latin typeface="Arial"/>
              <a:ea typeface="Arial"/>
              <a:cs typeface="Arial"/>
              <a:sym typeface="Arial"/>
            </a:endParaRPr>
          </a:p>
        </p:txBody>
      </p:sp>
      <p:sp>
        <p:nvSpPr>
          <p:cNvPr id="186" name="Google Shape;186;p14"/>
          <p:cNvSpPr txBox="1"/>
          <p:nvPr/>
        </p:nvSpPr>
        <p:spPr>
          <a:xfrm>
            <a:off x="900327" y="2173351"/>
            <a:ext cx="10086536"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b. Đọc, giải nghĩa từ</a:t>
            </a:r>
            <a:endParaRPr sz="2400" b="1">
              <a:solidFill>
                <a:srgbClr val="FFC000"/>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Hướng dẫn cách đọc: Đọc với giọng điệu trang trọng, hùng hồn, tự hào. Chú ý tính chất cân xứng, nhịp nhàng của câu văn biền ngẫu.</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Giải nghĩa từ</a:t>
            </a:r>
            <a:endParaRPr sz="2400">
              <a:solidFill>
                <a:schemeClr val="lt1"/>
              </a:solidFill>
              <a:latin typeface="Arial"/>
              <a:ea typeface="Arial"/>
              <a:cs typeface="Arial"/>
              <a:sym typeface="Arial"/>
            </a:endParaRPr>
          </a:p>
        </p:txBody>
      </p:sp>
      <p:sp>
        <p:nvSpPr>
          <p:cNvPr id="187" name="Google Shape;187;p14"/>
          <p:cNvSpPr txBox="1"/>
          <p:nvPr/>
        </p:nvSpPr>
        <p:spPr>
          <a:xfrm>
            <a:off x="916674" y="3850487"/>
            <a:ext cx="10086536"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c. Bố cục: 3 phần</a:t>
            </a:r>
            <a:endParaRPr sz="2400" b="1">
              <a:solidFill>
                <a:srgbClr val="FFC000"/>
              </a:solidFill>
              <a:latin typeface="Arial"/>
              <a:ea typeface="Arial"/>
              <a:cs typeface="Arial"/>
              <a:sym typeface="Arial"/>
            </a:endParaRPr>
          </a:p>
          <a:p>
            <a:pPr marL="0" marR="0" lvl="0" indent="0" algn="l" rtl="0">
              <a:spcBef>
                <a:spcPts val="0"/>
              </a:spcBef>
              <a:spcAft>
                <a:spcPts val="0"/>
              </a:spcAft>
              <a:buNone/>
            </a:pPr>
            <a:r>
              <a:rPr lang="en-US" sz="2400">
                <a:solidFill>
                  <a:schemeClr val="lt1"/>
                </a:solidFill>
                <a:latin typeface="Arial"/>
                <a:ea typeface="Arial"/>
                <a:cs typeface="Arial"/>
                <a:sym typeface="Arial"/>
              </a:rPr>
              <a:t>- Hai câu đầu: nguyên lí nhân nghĩa</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Tám câu tiếp: chân lí về sự tồn tại độc lập, có chủ quyền của dân tộc Đại Việt</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Sáu câu cuối: sức mạnh của nguyên lí nhân nghĩa, của chân lí độc lập dân tộc</a:t>
            </a:r>
            <a:endParaRPr sz="24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3" name="Google Shape;193;p15"/>
          <p:cNvSpPr txBox="1"/>
          <p:nvPr/>
        </p:nvSpPr>
        <p:spPr>
          <a:xfrm>
            <a:off x="618979" y="436099"/>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II. TÌM HIỂU CHI TIẾT</a:t>
            </a:r>
            <a:endParaRPr sz="2800" b="1">
              <a:solidFill>
                <a:srgbClr val="FFC000"/>
              </a:solidFill>
              <a:latin typeface="Arial"/>
              <a:ea typeface="Arial"/>
              <a:cs typeface="Arial"/>
              <a:sym typeface="Arial"/>
            </a:endParaRPr>
          </a:p>
        </p:txBody>
      </p:sp>
      <p:sp>
        <p:nvSpPr>
          <p:cNvPr id="194" name="Google Shape;194;p15"/>
          <p:cNvSpPr txBox="1"/>
          <p:nvPr/>
        </p:nvSpPr>
        <p:spPr>
          <a:xfrm>
            <a:off x="633493" y="1017696"/>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1. Hai câu đầu: nguyên lí nhân nghĩa</a:t>
            </a:r>
            <a:endParaRPr sz="2800" b="1">
              <a:solidFill>
                <a:srgbClr val="FFC000"/>
              </a:solidFill>
              <a:latin typeface="Arial"/>
              <a:ea typeface="Arial"/>
              <a:cs typeface="Arial"/>
              <a:sym typeface="Arial"/>
            </a:endParaRPr>
          </a:p>
        </p:txBody>
      </p:sp>
      <p:sp>
        <p:nvSpPr>
          <p:cNvPr id="195" name="Google Shape;195;p15"/>
          <p:cNvSpPr txBox="1"/>
          <p:nvPr/>
        </p:nvSpPr>
        <p:spPr>
          <a:xfrm>
            <a:off x="813583" y="1630312"/>
            <a:ext cx="700571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Việc </a:t>
            </a:r>
            <a:r>
              <a:rPr lang="en-US" sz="2800" b="1" u="sng">
                <a:solidFill>
                  <a:srgbClr val="FFFF00"/>
                </a:solidFill>
                <a:latin typeface="Arial"/>
                <a:ea typeface="Arial"/>
                <a:cs typeface="Arial"/>
                <a:sym typeface="Arial"/>
              </a:rPr>
              <a:t>nhân nghĩa</a:t>
            </a:r>
            <a:r>
              <a:rPr lang="en-US" sz="2800" b="1">
                <a:solidFill>
                  <a:schemeClr val="lt1"/>
                </a:solidFill>
                <a:latin typeface="Arial"/>
                <a:ea typeface="Arial"/>
                <a:cs typeface="Arial"/>
                <a:sym typeface="Arial"/>
              </a:rPr>
              <a:t> cốt ở yên dân,</a:t>
            </a:r>
            <a:endParaRPr/>
          </a:p>
          <a:p>
            <a:pPr marL="0" marR="0" lvl="0" indent="0" algn="l" rtl="0">
              <a:spcBef>
                <a:spcPts val="0"/>
              </a:spcBef>
              <a:spcAft>
                <a:spcPts val="0"/>
              </a:spcAft>
              <a:buNone/>
            </a:pPr>
            <a:r>
              <a:rPr lang="en-US" sz="2800" b="1">
                <a:solidFill>
                  <a:schemeClr val="lt1"/>
                </a:solidFill>
                <a:latin typeface="Arial"/>
                <a:ea typeface="Arial"/>
                <a:cs typeface="Arial"/>
                <a:sym typeface="Arial"/>
              </a:rPr>
              <a:t>Quân điếu phạt trước lo trừ bạo.</a:t>
            </a:r>
            <a:endParaRPr sz="2800" b="1">
              <a:solidFill>
                <a:schemeClr val="lt1"/>
              </a:solidFill>
              <a:latin typeface="Arial"/>
              <a:ea typeface="Arial"/>
              <a:cs typeface="Arial"/>
              <a:sym typeface="Arial"/>
            </a:endParaRPr>
          </a:p>
        </p:txBody>
      </p:sp>
      <p:sp>
        <p:nvSpPr>
          <p:cNvPr id="196" name="Google Shape;196;p15"/>
          <p:cNvSpPr/>
          <p:nvPr/>
        </p:nvSpPr>
        <p:spPr>
          <a:xfrm>
            <a:off x="354209" y="2810673"/>
            <a:ext cx="11483581" cy="3416320"/>
          </a:xfrm>
          <a:prstGeom prst="rect">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FFFF00"/>
                </a:solidFill>
                <a:latin typeface="Arial"/>
                <a:ea typeface="Arial"/>
                <a:cs typeface="Arial"/>
                <a:sym typeface="Arial"/>
              </a:rPr>
              <a:t>* Nhân nghĩa</a:t>
            </a:r>
            <a:r>
              <a:rPr lang="en-US" sz="2400">
                <a:solidFill>
                  <a:schemeClr val="lt1"/>
                </a:solidFill>
                <a:latin typeface="Arial"/>
                <a:ea typeface="Arial"/>
                <a:cs typeface="Arial"/>
                <a:sym typeface="Arial"/>
              </a:rPr>
              <a:t>: </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Khái niệm đạo đức của Nho giáo, nói về </a:t>
            </a:r>
            <a:r>
              <a:rPr lang="en-US" sz="2400">
                <a:solidFill>
                  <a:srgbClr val="FFFF00"/>
                </a:solidFill>
                <a:latin typeface="Arial"/>
                <a:ea typeface="Arial"/>
                <a:cs typeface="Arial"/>
                <a:sym typeface="Arial"/>
              </a:rPr>
              <a:t>đạo lí, cách ứng xử, tình thương </a:t>
            </a:r>
            <a:r>
              <a:rPr lang="en-US" sz="2400">
                <a:solidFill>
                  <a:schemeClr val="lt1"/>
                </a:solidFill>
                <a:latin typeface="Arial"/>
                <a:ea typeface="Arial"/>
                <a:cs typeface="Arial"/>
                <a:sym typeface="Arial"/>
              </a:rPr>
              <a:t>giữa </a:t>
            </a:r>
            <a:r>
              <a:rPr lang="en-US" sz="2400">
                <a:solidFill>
                  <a:srgbClr val="FFFF00"/>
                </a:solidFill>
                <a:latin typeface="Arial"/>
                <a:ea typeface="Arial"/>
                <a:cs typeface="Arial"/>
                <a:sym typeface="Arial"/>
              </a:rPr>
              <a:t>con người với con người.</a:t>
            </a:r>
            <a:endParaRPr/>
          </a:p>
          <a:p>
            <a:pPr marL="0" marR="0" lvl="0" indent="0" algn="just" rtl="0">
              <a:spcBef>
                <a:spcPts val="0"/>
              </a:spcBef>
              <a:spcAft>
                <a:spcPts val="0"/>
              </a:spcAft>
              <a:buNone/>
            </a:pPr>
            <a:endParaRPr sz="2400">
              <a:solidFill>
                <a:srgbClr val="FFFF00"/>
              </a:solidFill>
              <a:latin typeface="Arial"/>
              <a:ea typeface="Arial"/>
              <a:cs typeface="Arial"/>
              <a:sym typeface="Arial"/>
            </a:endParaRPr>
          </a:p>
          <a:p>
            <a:pPr marL="0" marR="0" lvl="0" indent="0" algn="just" rtl="0">
              <a:spcBef>
                <a:spcPts val="0"/>
              </a:spcBef>
              <a:spcAft>
                <a:spcPts val="0"/>
              </a:spcAft>
              <a:buNone/>
            </a:pPr>
            <a:endParaRPr sz="2400">
              <a:solidFill>
                <a:srgbClr val="FFFF00"/>
              </a:solidFill>
              <a:latin typeface="Arial"/>
              <a:ea typeface="Arial"/>
              <a:cs typeface="Arial"/>
              <a:sym typeface="Arial"/>
            </a:endParaRPr>
          </a:p>
          <a:p>
            <a:pPr marL="0" marR="0" lvl="0" indent="0" algn="just" rtl="0">
              <a:spcBef>
                <a:spcPts val="0"/>
              </a:spcBef>
              <a:spcAft>
                <a:spcPts val="0"/>
              </a:spcAft>
              <a:buNone/>
            </a:pPr>
            <a:endParaRPr sz="2400">
              <a:solidFill>
                <a:srgbClr val="FFFF00"/>
              </a:solidFill>
              <a:latin typeface="Arial"/>
              <a:ea typeface="Arial"/>
              <a:cs typeface="Arial"/>
              <a:sym typeface="Arial"/>
            </a:endParaRPr>
          </a:p>
          <a:p>
            <a:pPr marL="342900" marR="0" lvl="0" indent="-190500" algn="just" rtl="0">
              <a:spcBef>
                <a:spcPts val="0"/>
              </a:spcBef>
              <a:spcAft>
                <a:spcPts val="0"/>
              </a:spcAft>
              <a:buClr>
                <a:schemeClr val="dk1"/>
              </a:buClr>
              <a:buSzPts val="2400"/>
              <a:buFont typeface="Calibri"/>
              <a:buNone/>
            </a:pPr>
            <a:endParaRPr sz="2400">
              <a:solidFill>
                <a:srgbClr val="FFFF00"/>
              </a:solidFill>
              <a:latin typeface="Arial"/>
              <a:ea typeface="Arial"/>
              <a:cs typeface="Arial"/>
              <a:sym typeface="Arial"/>
            </a:endParaRPr>
          </a:p>
          <a:p>
            <a:pPr marL="0" marR="0" lvl="0" indent="0" algn="just" rtl="0">
              <a:spcBef>
                <a:spcPts val="0"/>
              </a:spcBef>
              <a:spcAft>
                <a:spcPts val="0"/>
              </a:spcAft>
              <a:buNone/>
            </a:pPr>
            <a:endParaRPr sz="2400">
              <a:solidFill>
                <a:srgbClr val="FFFF00"/>
              </a:solidFill>
              <a:latin typeface="Arial"/>
              <a:ea typeface="Arial"/>
              <a:cs typeface="Arial"/>
              <a:sym typeface="Arial"/>
            </a:endParaRPr>
          </a:p>
          <a:p>
            <a:pPr marL="0" marR="0" lvl="0" indent="0" algn="just" rtl="0">
              <a:spcBef>
                <a:spcPts val="0"/>
              </a:spcBef>
              <a:spcAft>
                <a:spcPts val="0"/>
              </a:spcAft>
              <a:buNone/>
            </a:pPr>
            <a:endParaRPr sz="2400">
              <a:solidFill>
                <a:srgbClr val="FFFF00"/>
              </a:solidFill>
              <a:latin typeface="Arial"/>
              <a:ea typeface="Arial"/>
              <a:cs typeface="Arial"/>
              <a:sym typeface="Arial"/>
            </a:endParaRPr>
          </a:p>
        </p:txBody>
      </p:sp>
      <p:sp>
        <p:nvSpPr>
          <p:cNvPr id="197" name="Google Shape;197;p15"/>
          <p:cNvSpPr txBox="1"/>
          <p:nvPr/>
        </p:nvSpPr>
        <p:spPr>
          <a:xfrm>
            <a:off x="354209" y="4030388"/>
            <a:ext cx="10622762"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 Quan niệm của Nguyễn Trãi: </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yên dân: làm cho dân được an hưởng thái bình, hạnh phúc </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trừ bạo: diệt trừ kẻ bạo ngược</a:t>
            </a:r>
            <a:endParaRPr sz="2400">
              <a:solidFill>
                <a:schemeClr val="lt1"/>
              </a:solidFill>
              <a:latin typeface="Arial"/>
              <a:ea typeface="Arial"/>
              <a:cs typeface="Arial"/>
              <a:sym typeface="Arial"/>
            </a:endParaRPr>
          </a:p>
        </p:txBody>
      </p:sp>
      <p:sp>
        <p:nvSpPr>
          <p:cNvPr id="198" name="Google Shape;198;p15"/>
          <p:cNvSpPr txBox="1"/>
          <p:nvPr/>
        </p:nvSpPr>
        <p:spPr>
          <a:xfrm>
            <a:off x="412533" y="5230717"/>
            <a:ext cx="11366932"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FF00"/>
                </a:solidFill>
                <a:latin typeface="Arial"/>
                <a:ea typeface="Arial"/>
                <a:cs typeface="Arial"/>
                <a:sym typeface="Arial"/>
              </a:rPr>
              <a:t>=&gt; Nhân nghĩa gắn liền với yêu nước chống ngoại xâm, mối quan hệ giữa dân tộc với dân tộc.</a:t>
            </a:r>
            <a:endParaRPr/>
          </a:p>
        </p:txBody>
      </p:sp>
      <p:sp>
        <p:nvSpPr>
          <p:cNvPr id="199" name="Google Shape;199;p15"/>
          <p:cNvSpPr txBox="1"/>
          <p:nvPr/>
        </p:nvSpPr>
        <p:spPr>
          <a:xfrm>
            <a:off x="8688586" y="4384821"/>
            <a:ext cx="33263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Arial"/>
                <a:ea typeface="Arial"/>
                <a:cs typeface="Arial"/>
                <a:sym typeface="Arial"/>
              </a:rPr>
              <a:t>(người dân Đại Việt)</a:t>
            </a:r>
            <a:endParaRPr sz="2400" b="1">
              <a:solidFill>
                <a:srgbClr val="FFFF00"/>
              </a:solidFill>
              <a:latin typeface="Arial"/>
              <a:ea typeface="Arial"/>
              <a:cs typeface="Arial"/>
              <a:sym typeface="Arial"/>
            </a:endParaRPr>
          </a:p>
        </p:txBody>
      </p:sp>
      <p:sp>
        <p:nvSpPr>
          <p:cNvPr id="200" name="Google Shape;200;p15"/>
          <p:cNvSpPr txBox="1"/>
          <p:nvPr/>
        </p:nvSpPr>
        <p:spPr>
          <a:xfrm>
            <a:off x="4866428" y="4776952"/>
            <a:ext cx="394032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FF00"/>
                </a:solidFill>
                <a:latin typeface="Arial"/>
                <a:ea typeface="Arial"/>
                <a:cs typeface="Arial"/>
                <a:sym typeface="Arial"/>
              </a:rPr>
              <a:t>(giặc Minh xâm lược).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5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gtEl>
                                        <p:attrNameLst>
                                          <p:attrName>style.visibility</p:attrName>
                                        </p:attrNameLst>
                                      </p:cBhvr>
                                      <p:to>
                                        <p:strVal val="visible"/>
                                      </p:to>
                                    </p:set>
                                    <p:animEffect transition="in" filter="fade">
                                      <p:cBhvr>
                                        <p:cTn id="17" dur="500"/>
                                        <p:tgtEl>
                                          <p:spTgt spid="200"/>
                                        </p:tgtEl>
                                      </p:cBhvr>
                                    </p:animEffect>
                                  </p:childTnLst>
                                </p:cTn>
                              </p:par>
                              <p:par>
                                <p:cTn id="18" presetID="10" presetClass="entr" presetSubtype="0" fill="hold" nodeType="with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fade">
                                      <p:cBhvr>
                                        <p:cTn id="20" dur="500"/>
                                        <p:tgtEl>
                                          <p:spTgt spid="19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8"/>
                                        </p:tgtEl>
                                        <p:attrNameLst>
                                          <p:attrName>style.visibility</p:attrName>
                                        </p:attrNameLst>
                                      </p:cBhvr>
                                      <p:to>
                                        <p:strVal val="visible"/>
                                      </p:to>
                                    </p:set>
                                    <p:anim calcmode="lin" valueType="num">
                                      <p:cBhvr additive="base">
                                        <p:cTn id="25" dur="500"/>
                                        <p:tgtEl>
                                          <p:spTgt spid="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6" name="Google Shape;206;p16"/>
          <p:cNvSpPr txBox="1"/>
          <p:nvPr/>
        </p:nvSpPr>
        <p:spPr>
          <a:xfrm>
            <a:off x="497671" y="334149"/>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II. TÌM HIỂU CHI TIẾT</a:t>
            </a:r>
            <a:endParaRPr sz="2800" b="1">
              <a:solidFill>
                <a:srgbClr val="FFC000"/>
              </a:solidFill>
              <a:latin typeface="Arial"/>
              <a:ea typeface="Arial"/>
              <a:cs typeface="Arial"/>
              <a:sym typeface="Arial"/>
            </a:endParaRPr>
          </a:p>
        </p:txBody>
      </p:sp>
      <p:sp>
        <p:nvSpPr>
          <p:cNvPr id="207" name="Google Shape;207;p16"/>
          <p:cNvSpPr txBox="1"/>
          <p:nvPr/>
        </p:nvSpPr>
        <p:spPr>
          <a:xfrm>
            <a:off x="661182" y="837864"/>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1. Hai câu đầu: nguyên lí nhân nghĩa</a:t>
            </a:r>
            <a:endParaRPr sz="2800" b="1">
              <a:solidFill>
                <a:srgbClr val="FFC000"/>
              </a:solidFill>
              <a:latin typeface="Arial"/>
              <a:ea typeface="Arial"/>
              <a:cs typeface="Arial"/>
              <a:sym typeface="Arial"/>
            </a:endParaRPr>
          </a:p>
        </p:txBody>
      </p:sp>
      <p:pic>
        <p:nvPicPr>
          <p:cNvPr id="208" name="Google Shape;208;p16"/>
          <p:cNvPicPr preferRelativeResize="0"/>
          <p:nvPr/>
        </p:nvPicPr>
        <p:blipFill rotWithShape="1">
          <a:blip r:embed="rId4">
            <a:alphaModFix/>
          </a:blip>
          <a:srcRect/>
          <a:stretch/>
        </p:blipFill>
        <p:spPr>
          <a:xfrm>
            <a:off x="4164038" y="2591160"/>
            <a:ext cx="3591948" cy="2336894"/>
          </a:xfrm>
          <a:prstGeom prst="roundRect">
            <a:avLst>
              <a:gd name="adj" fmla="val 8594"/>
            </a:avLst>
          </a:prstGeom>
          <a:solidFill>
            <a:srgbClr val="ECECEC"/>
          </a:solidFill>
          <a:ln>
            <a:noFill/>
          </a:ln>
          <a:effectLst>
            <a:reflection stA="38000" endPos="28000" dist="5000" dir="5400000" sy="-100000" algn="bl" rotWithShape="0"/>
          </a:effectLst>
        </p:spPr>
      </p:pic>
      <p:pic>
        <p:nvPicPr>
          <p:cNvPr id="209" name="Google Shape;209;p16"/>
          <p:cNvPicPr preferRelativeResize="0"/>
          <p:nvPr/>
        </p:nvPicPr>
        <p:blipFill rotWithShape="1">
          <a:blip r:embed="rId5">
            <a:alphaModFix/>
          </a:blip>
          <a:srcRect/>
          <a:stretch/>
        </p:blipFill>
        <p:spPr>
          <a:xfrm>
            <a:off x="497671" y="2598579"/>
            <a:ext cx="3284808" cy="2336894"/>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210" name="Google Shape;210;p16"/>
          <p:cNvPicPr preferRelativeResize="0"/>
          <p:nvPr/>
        </p:nvPicPr>
        <p:blipFill rotWithShape="1">
          <a:blip r:embed="rId6">
            <a:alphaModFix/>
          </a:blip>
          <a:srcRect/>
          <a:stretch/>
        </p:blipFill>
        <p:spPr>
          <a:xfrm>
            <a:off x="8065893" y="4099608"/>
            <a:ext cx="3561196" cy="2382132"/>
          </a:xfrm>
          <a:prstGeom prst="rect">
            <a:avLst/>
          </a:prstGeom>
          <a:noFill/>
          <a:ln w="127000" cap="rnd" cmpd="sng">
            <a:solidFill>
              <a:srgbClr val="FFFFFF"/>
            </a:solidFill>
            <a:prstDash val="solid"/>
            <a:round/>
            <a:headEnd type="none" w="sm" len="sm"/>
            <a:tailEnd type="none" w="sm" len="sm"/>
          </a:ln>
          <a:effectLst>
            <a:outerShdw blurRad="76200" dist="95250" dir="10500000" sx="97000" sy="23000" kx="900000" algn="br" rotWithShape="0">
              <a:srgbClr val="000000">
                <a:alpha val="20000"/>
              </a:srgbClr>
            </a:outerShdw>
          </a:effectLst>
        </p:spPr>
      </p:pic>
      <p:sp>
        <p:nvSpPr>
          <p:cNvPr id="211" name="Google Shape;211;p16"/>
          <p:cNvSpPr txBox="1"/>
          <p:nvPr/>
        </p:nvSpPr>
        <p:spPr>
          <a:xfrm>
            <a:off x="1060182" y="1341579"/>
            <a:ext cx="700571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Việc </a:t>
            </a:r>
            <a:r>
              <a:rPr lang="en-US" sz="2800" b="1" u="sng">
                <a:solidFill>
                  <a:srgbClr val="FFFF00"/>
                </a:solidFill>
                <a:latin typeface="Arial"/>
                <a:ea typeface="Arial"/>
                <a:cs typeface="Arial"/>
                <a:sym typeface="Arial"/>
              </a:rPr>
              <a:t>nhân nghĩa</a:t>
            </a:r>
            <a:r>
              <a:rPr lang="en-US" sz="2800" b="1">
                <a:solidFill>
                  <a:schemeClr val="lt1"/>
                </a:solidFill>
                <a:latin typeface="Arial"/>
                <a:ea typeface="Arial"/>
                <a:cs typeface="Arial"/>
                <a:sym typeface="Arial"/>
              </a:rPr>
              <a:t> cốt ở yên dân,</a:t>
            </a:r>
            <a:endParaRPr/>
          </a:p>
          <a:p>
            <a:pPr marL="0" marR="0" lvl="0" indent="0" algn="l" rtl="0">
              <a:spcBef>
                <a:spcPts val="0"/>
              </a:spcBef>
              <a:spcAft>
                <a:spcPts val="0"/>
              </a:spcAft>
              <a:buNone/>
            </a:pPr>
            <a:r>
              <a:rPr lang="en-US" sz="2800" b="1">
                <a:solidFill>
                  <a:schemeClr val="lt1"/>
                </a:solidFill>
                <a:latin typeface="Arial"/>
                <a:ea typeface="Arial"/>
                <a:cs typeface="Arial"/>
                <a:sym typeface="Arial"/>
              </a:rPr>
              <a:t>Quân điếu phạt trước lo trừ bạo.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500"/>
                                        <p:tgtEl>
                                          <p:spTgt spid="2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gtEl>
                                        <p:attrNameLst>
                                          <p:attrName>style.visibility</p:attrName>
                                        </p:attrNameLst>
                                      </p:cBhvr>
                                      <p:to>
                                        <p:strVal val="visible"/>
                                      </p:to>
                                    </p:set>
                                    <p:animEffect transition="in" filter="fade">
                                      <p:cBhvr>
                                        <p:cTn id="1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7" name="Google Shape;217;p17"/>
          <p:cNvSpPr txBox="1"/>
          <p:nvPr/>
        </p:nvSpPr>
        <p:spPr>
          <a:xfrm>
            <a:off x="1026941" y="430366"/>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II. TÌM HIỂU CHI TIẾT</a:t>
            </a:r>
            <a:endParaRPr sz="2800" b="1">
              <a:solidFill>
                <a:srgbClr val="FFC000"/>
              </a:solidFill>
              <a:latin typeface="Arial"/>
              <a:ea typeface="Arial"/>
              <a:cs typeface="Arial"/>
              <a:sym typeface="Arial"/>
            </a:endParaRPr>
          </a:p>
        </p:txBody>
      </p:sp>
      <p:sp>
        <p:nvSpPr>
          <p:cNvPr id="218" name="Google Shape;218;p17"/>
          <p:cNvSpPr/>
          <p:nvPr/>
        </p:nvSpPr>
        <p:spPr>
          <a:xfrm>
            <a:off x="4836941" y="1820166"/>
            <a:ext cx="2518117" cy="959563"/>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NGUYÊN LÍ</a:t>
            </a:r>
            <a:endParaRPr sz="2400" b="1">
              <a:solidFill>
                <a:schemeClr val="lt1"/>
              </a:solidFill>
              <a:latin typeface="Arial"/>
              <a:ea typeface="Arial"/>
              <a:cs typeface="Arial"/>
              <a:sym typeface="Arial"/>
            </a:endParaRPr>
          </a:p>
          <a:p>
            <a:pPr marL="0" marR="0" lvl="0" indent="0" algn="ctr" rtl="0">
              <a:spcBef>
                <a:spcPts val="0"/>
              </a:spcBef>
              <a:spcAft>
                <a:spcPts val="0"/>
              </a:spcAft>
              <a:buNone/>
            </a:pPr>
            <a:r>
              <a:rPr lang="en-US" sz="2400" b="1">
                <a:solidFill>
                  <a:schemeClr val="lt1"/>
                </a:solidFill>
                <a:latin typeface="Arial"/>
                <a:ea typeface="Arial"/>
                <a:cs typeface="Arial"/>
                <a:sym typeface="Arial"/>
              </a:rPr>
              <a:t>NHÂN NGHĨA</a:t>
            </a:r>
            <a:endParaRPr sz="2400" b="1">
              <a:solidFill>
                <a:schemeClr val="lt1"/>
              </a:solidFill>
              <a:latin typeface="Arial"/>
              <a:ea typeface="Arial"/>
              <a:cs typeface="Arial"/>
              <a:sym typeface="Arial"/>
            </a:endParaRPr>
          </a:p>
        </p:txBody>
      </p:sp>
      <p:cxnSp>
        <p:nvCxnSpPr>
          <p:cNvPr id="219" name="Google Shape;219;p17"/>
          <p:cNvCxnSpPr>
            <a:stCxn id="218" idx="3"/>
          </p:cNvCxnSpPr>
          <p:nvPr/>
        </p:nvCxnSpPr>
        <p:spPr>
          <a:xfrm>
            <a:off x="7355058" y="2299947"/>
            <a:ext cx="1732800" cy="0"/>
          </a:xfrm>
          <a:prstGeom prst="straightConnector1">
            <a:avLst/>
          </a:prstGeom>
          <a:noFill/>
          <a:ln w="31750" cap="flat" cmpd="sng">
            <a:solidFill>
              <a:srgbClr val="FFC000"/>
            </a:solidFill>
            <a:prstDash val="solid"/>
            <a:miter lim="800000"/>
            <a:headEnd type="none" w="sm" len="sm"/>
            <a:tailEnd type="none" w="sm" len="sm"/>
          </a:ln>
        </p:spPr>
      </p:cxnSp>
      <p:cxnSp>
        <p:nvCxnSpPr>
          <p:cNvPr id="220" name="Google Shape;220;p17"/>
          <p:cNvCxnSpPr/>
          <p:nvPr/>
        </p:nvCxnSpPr>
        <p:spPr>
          <a:xfrm rot="10800000" flipH="1">
            <a:off x="3104270" y="2299946"/>
            <a:ext cx="1732671" cy="1"/>
          </a:xfrm>
          <a:prstGeom prst="straightConnector1">
            <a:avLst/>
          </a:prstGeom>
          <a:noFill/>
          <a:ln w="31750" cap="flat" cmpd="sng">
            <a:solidFill>
              <a:srgbClr val="FFC000"/>
            </a:solidFill>
            <a:prstDash val="solid"/>
            <a:miter lim="800000"/>
            <a:headEnd type="none" w="sm" len="sm"/>
            <a:tailEnd type="none" w="sm" len="sm"/>
          </a:ln>
        </p:spPr>
      </p:cxnSp>
      <p:cxnSp>
        <p:nvCxnSpPr>
          <p:cNvPr id="221" name="Google Shape;221;p17"/>
          <p:cNvCxnSpPr/>
          <p:nvPr/>
        </p:nvCxnSpPr>
        <p:spPr>
          <a:xfrm flipH="1">
            <a:off x="3104270" y="2280910"/>
            <a:ext cx="21102" cy="1134022"/>
          </a:xfrm>
          <a:prstGeom prst="straightConnector1">
            <a:avLst/>
          </a:prstGeom>
          <a:noFill/>
          <a:ln w="31750" cap="flat" cmpd="sng">
            <a:solidFill>
              <a:srgbClr val="FFC000"/>
            </a:solidFill>
            <a:prstDash val="solid"/>
            <a:miter lim="800000"/>
            <a:headEnd type="none" w="sm" len="sm"/>
            <a:tailEnd type="none" w="sm" len="sm"/>
          </a:ln>
        </p:spPr>
      </p:cxnSp>
      <p:cxnSp>
        <p:nvCxnSpPr>
          <p:cNvPr id="222" name="Google Shape;222;p17"/>
          <p:cNvCxnSpPr/>
          <p:nvPr/>
        </p:nvCxnSpPr>
        <p:spPr>
          <a:xfrm flipH="1">
            <a:off x="9045525" y="2299946"/>
            <a:ext cx="21102" cy="1134022"/>
          </a:xfrm>
          <a:prstGeom prst="straightConnector1">
            <a:avLst/>
          </a:prstGeom>
          <a:noFill/>
          <a:ln w="31750" cap="flat" cmpd="sng">
            <a:solidFill>
              <a:srgbClr val="FFC000"/>
            </a:solidFill>
            <a:prstDash val="solid"/>
            <a:miter lim="800000"/>
            <a:headEnd type="none" w="sm" len="sm"/>
            <a:tailEnd type="none" w="sm" len="sm"/>
          </a:ln>
        </p:spPr>
      </p:cxnSp>
      <p:sp>
        <p:nvSpPr>
          <p:cNvPr id="223" name="Google Shape;223;p17"/>
          <p:cNvSpPr/>
          <p:nvPr/>
        </p:nvSpPr>
        <p:spPr>
          <a:xfrm>
            <a:off x="1223889" y="3428137"/>
            <a:ext cx="3305908" cy="1327422"/>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Yên dân</a:t>
            </a:r>
            <a:endParaRPr sz="2400" b="1">
              <a:solidFill>
                <a:srgbClr val="FFFFFF"/>
              </a:solidFill>
              <a:latin typeface="Arial"/>
              <a:ea typeface="Arial"/>
              <a:cs typeface="Arial"/>
              <a:sym typeface="Arial"/>
            </a:endParaRPr>
          </a:p>
          <a:p>
            <a:pPr marL="0" marR="0" lvl="0" indent="0" algn="ctr" rtl="0">
              <a:spcBef>
                <a:spcPts val="0"/>
              </a:spcBef>
              <a:spcAft>
                <a:spcPts val="0"/>
              </a:spcAft>
              <a:buNone/>
            </a:pPr>
            <a:r>
              <a:rPr lang="en-US" sz="2400" b="1">
                <a:solidFill>
                  <a:srgbClr val="FFFFFF"/>
                </a:solidFill>
                <a:latin typeface="Arial"/>
                <a:ea typeface="Arial"/>
                <a:cs typeface="Arial"/>
                <a:sym typeface="Arial"/>
              </a:rPr>
              <a:t>(Bảo vệ đất nước để yên dân)</a:t>
            </a:r>
            <a:endParaRPr sz="2400" b="1">
              <a:solidFill>
                <a:srgbClr val="FFFFFF"/>
              </a:solidFill>
              <a:latin typeface="Arial"/>
              <a:ea typeface="Arial"/>
              <a:cs typeface="Arial"/>
              <a:sym typeface="Arial"/>
            </a:endParaRPr>
          </a:p>
        </p:txBody>
      </p:sp>
      <p:sp>
        <p:nvSpPr>
          <p:cNvPr id="224" name="Google Shape;224;p17"/>
          <p:cNvSpPr/>
          <p:nvPr/>
        </p:nvSpPr>
        <p:spPr>
          <a:xfrm>
            <a:off x="7189694" y="3414932"/>
            <a:ext cx="3529888" cy="1340627"/>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Trừ bạo</a:t>
            </a:r>
            <a:endParaRPr sz="2400" b="1">
              <a:solidFill>
                <a:srgbClr val="FFFFFF"/>
              </a:solidFill>
              <a:latin typeface="Arial"/>
              <a:ea typeface="Arial"/>
              <a:cs typeface="Arial"/>
              <a:sym typeface="Arial"/>
            </a:endParaRPr>
          </a:p>
          <a:p>
            <a:pPr marL="0" marR="0" lvl="0" indent="0" algn="ctr" rtl="0">
              <a:spcBef>
                <a:spcPts val="0"/>
              </a:spcBef>
              <a:spcAft>
                <a:spcPts val="0"/>
              </a:spcAft>
              <a:buNone/>
            </a:pPr>
            <a:r>
              <a:rPr lang="en-US" sz="2400" b="1">
                <a:solidFill>
                  <a:srgbClr val="FFFFFF"/>
                </a:solidFill>
                <a:latin typeface="Arial"/>
                <a:ea typeface="Arial"/>
                <a:cs typeface="Arial"/>
                <a:sym typeface="Arial"/>
              </a:rPr>
              <a:t>(Giặc Minh xâm lược)</a:t>
            </a:r>
            <a:endParaRPr sz="2400" b="1">
              <a:solidFill>
                <a:srgbClr val="FFFFFF"/>
              </a:solidFill>
              <a:latin typeface="Arial"/>
              <a:ea typeface="Arial"/>
              <a:cs typeface="Arial"/>
              <a:sym typeface="Arial"/>
            </a:endParaRPr>
          </a:p>
        </p:txBody>
      </p:sp>
      <p:sp>
        <p:nvSpPr>
          <p:cNvPr id="225" name="Google Shape;225;p17"/>
          <p:cNvSpPr txBox="1"/>
          <p:nvPr/>
        </p:nvSpPr>
        <p:spPr>
          <a:xfrm>
            <a:off x="4102317" y="1035336"/>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SƠ ĐỒ LẬP LUẬN PHẦN 1</a:t>
            </a:r>
            <a:endParaRPr sz="2800" b="1">
              <a:solidFill>
                <a:srgbClr val="FFC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1" name="Google Shape;231;p18"/>
          <p:cNvSpPr txBox="1"/>
          <p:nvPr/>
        </p:nvSpPr>
        <p:spPr>
          <a:xfrm>
            <a:off x="618979" y="436099"/>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II. TÌM HIỂU CHI TIẾT</a:t>
            </a:r>
            <a:endParaRPr sz="2800" b="1">
              <a:solidFill>
                <a:srgbClr val="FFC000"/>
              </a:solidFill>
              <a:latin typeface="Arial"/>
              <a:ea typeface="Arial"/>
              <a:cs typeface="Arial"/>
              <a:sym typeface="Arial"/>
            </a:endParaRPr>
          </a:p>
        </p:txBody>
      </p:sp>
      <p:sp>
        <p:nvSpPr>
          <p:cNvPr id="232" name="Google Shape;232;p18"/>
          <p:cNvSpPr txBox="1"/>
          <p:nvPr/>
        </p:nvSpPr>
        <p:spPr>
          <a:xfrm>
            <a:off x="834132" y="1126168"/>
            <a:ext cx="941329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2. Tám câu tiếp: chân lí về sự tồn tại độc lập có chủ quyền của dân tộc Đại Việt</a:t>
            </a:r>
            <a:endParaRPr sz="2400" b="1">
              <a:solidFill>
                <a:srgbClr val="FFC000"/>
              </a:solidFill>
              <a:latin typeface="Arial"/>
              <a:ea typeface="Arial"/>
              <a:cs typeface="Arial"/>
              <a:sym typeface="Arial"/>
            </a:endParaRPr>
          </a:p>
        </p:txBody>
      </p:sp>
      <p:sp>
        <p:nvSpPr>
          <p:cNvPr id="233" name="Google Shape;233;p18"/>
          <p:cNvSpPr/>
          <p:nvPr/>
        </p:nvSpPr>
        <p:spPr>
          <a:xfrm>
            <a:off x="1246508" y="1983964"/>
            <a:ext cx="10372579"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Như nước Đại Việt ta từ trước,</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Vốn xưng nền văn hiến đã lâu,    </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Núi sông  bờ cõi đã chia, </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Phong tục Bắc Nam cũng khác. </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Từ Triệu, Đinh, Lí, Trần bao đời gây nền độc lập</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Cùng Hán, Đường, Tống, Nguyên, mỗi bên xưng đế một phương, </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Tuy mạnh yếu từng lúc khác nhau</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Song hào kiệt đời nào cũng có.</a:t>
            </a:r>
            <a:endParaRPr sz="24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9" name="Google Shape;239;p19"/>
          <p:cNvSpPr txBox="1"/>
          <p:nvPr/>
        </p:nvSpPr>
        <p:spPr>
          <a:xfrm>
            <a:off x="618979" y="337694"/>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II. TÌM HIỂU CHI TIẾT</a:t>
            </a:r>
            <a:endParaRPr sz="2800" b="1">
              <a:solidFill>
                <a:srgbClr val="FFC000"/>
              </a:solidFill>
              <a:latin typeface="Arial"/>
              <a:ea typeface="Arial"/>
              <a:cs typeface="Arial"/>
              <a:sym typeface="Arial"/>
            </a:endParaRPr>
          </a:p>
        </p:txBody>
      </p:sp>
      <p:sp>
        <p:nvSpPr>
          <p:cNvPr id="240" name="Google Shape;240;p19"/>
          <p:cNvSpPr/>
          <p:nvPr/>
        </p:nvSpPr>
        <p:spPr>
          <a:xfrm>
            <a:off x="315007" y="1477937"/>
            <a:ext cx="10694479"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Như nước </a:t>
            </a:r>
            <a:r>
              <a:rPr lang="en-US" sz="2400" b="1">
                <a:solidFill>
                  <a:srgbClr val="FFC000"/>
                </a:solidFill>
                <a:latin typeface="Arial"/>
                <a:ea typeface="Arial"/>
                <a:cs typeface="Arial"/>
                <a:sym typeface="Arial"/>
              </a:rPr>
              <a:t>Đại Việt</a:t>
            </a:r>
            <a:r>
              <a:rPr lang="en-US" sz="2400">
                <a:solidFill>
                  <a:schemeClr val="lt1"/>
                </a:solidFill>
                <a:latin typeface="Arial"/>
                <a:ea typeface="Arial"/>
                <a:cs typeface="Arial"/>
                <a:sym typeface="Arial"/>
              </a:rPr>
              <a:t> ta từ trước,</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Vốn xưng nền </a:t>
            </a:r>
            <a:r>
              <a:rPr lang="en-US" sz="2400">
                <a:solidFill>
                  <a:srgbClr val="FFFF00"/>
                </a:solidFill>
                <a:latin typeface="Arial"/>
                <a:ea typeface="Arial"/>
                <a:cs typeface="Arial"/>
                <a:sym typeface="Arial"/>
              </a:rPr>
              <a:t>văn hiến </a:t>
            </a:r>
            <a:r>
              <a:rPr lang="en-US" sz="2400">
                <a:solidFill>
                  <a:schemeClr val="lt1"/>
                </a:solidFill>
                <a:latin typeface="Arial"/>
                <a:ea typeface="Arial"/>
                <a:cs typeface="Arial"/>
                <a:sym typeface="Arial"/>
              </a:rPr>
              <a:t>đã lâu,    </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Núi sông  </a:t>
            </a:r>
            <a:r>
              <a:rPr lang="en-US" sz="2400">
                <a:solidFill>
                  <a:srgbClr val="FFFF00"/>
                </a:solidFill>
                <a:latin typeface="Arial"/>
                <a:ea typeface="Arial"/>
                <a:cs typeface="Arial"/>
                <a:sym typeface="Arial"/>
              </a:rPr>
              <a:t>bờ cõi </a:t>
            </a:r>
            <a:r>
              <a:rPr lang="en-US" sz="2400">
                <a:solidFill>
                  <a:schemeClr val="lt1"/>
                </a:solidFill>
                <a:latin typeface="Arial"/>
                <a:ea typeface="Arial"/>
                <a:cs typeface="Arial"/>
                <a:sym typeface="Arial"/>
              </a:rPr>
              <a:t>đã chia, </a:t>
            </a:r>
            <a:r>
              <a:rPr lang="en-US" sz="2400">
                <a:solidFill>
                  <a:srgbClr val="FFFF00"/>
                </a:solidFill>
                <a:latin typeface="Arial"/>
                <a:ea typeface="Arial"/>
                <a:cs typeface="Arial"/>
                <a:sym typeface="Arial"/>
              </a:rPr>
              <a:t>             </a:t>
            </a:r>
            <a:endParaRPr/>
          </a:p>
          <a:p>
            <a:pPr marL="0" marR="0" lvl="0" indent="0" algn="just" rtl="0">
              <a:spcBef>
                <a:spcPts val="0"/>
              </a:spcBef>
              <a:spcAft>
                <a:spcPts val="0"/>
              </a:spcAft>
              <a:buNone/>
            </a:pPr>
            <a:r>
              <a:rPr lang="en-US" sz="2400">
                <a:solidFill>
                  <a:srgbClr val="FFFF00"/>
                </a:solidFill>
                <a:latin typeface="Arial"/>
                <a:ea typeface="Arial"/>
                <a:cs typeface="Arial"/>
                <a:sym typeface="Arial"/>
              </a:rPr>
              <a:t>Phong tục </a:t>
            </a:r>
            <a:r>
              <a:rPr lang="en-US" sz="2400">
                <a:solidFill>
                  <a:schemeClr val="lt1"/>
                </a:solidFill>
                <a:latin typeface="Arial"/>
                <a:ea typeface="Arial"/>
                <a:cs typeface="Arial"/>
                <a:sym typeface="Arial"/>
              </a:rPr>
              <a:t>Bắc Nam cũng khác.</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Từ </a:t>
            </a:r>
            <a:r>
              <a:rPr lang="en-US" sz="2400">
                <a:solidFill>
                  <a:srgbClr val="FFFF00"/>
                </a:solidFill>
                <a:latin typeface="Arial"/>
                <a:ea typeface="Arial"/>
                <a:cs typeface="Arial"/>
                <a:sym typeface="Arial"/>
              </a:rPr>
              <a:t>Triệu, Đinh, Lí, Trần </a:t>
            </a:r>
            <a:r>
              <a:rPr lang="en-US" sz="2400">
                <a:solidFill>
                  <a:schemeClr val="lt1"/>
                </a:solidFill>
                <a:latin typeface="Arial"/>
                <a:ea typeface="Arial"/>
                <a:cs typeface="Arial"/>
                <a:sym typeface="Arial"/>
              </a:rPr>
              <a:t>bao đời gây nền độc lập,</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Cùng </a:t>
            </a:r>
            <a:r>
              <a:rPr lang="en-US" sz="2400">
                <a:solidFill>
                  <a:srgbClr val="FFFF00"/>
                </a:solidFill>
                <a:latin typeface="Arial"/>
                <a:ea typeface="Arial"/>
                <a:cs typeface="Arial"/>
                <a:sym typeface="Arial"/>
              </a:rPr>
              <a:t>Hán, Đường, Tống, Nguyên</a:t>
            </a:r>
            <a:r>
              <a:rPr lang="en-US" sz="2400">
                <a:solidFill>
                  <a:schemeClr val="lt1"/>
                </a:solidFill>
                <a:latin typeface="Arial"/>
                <a:ea typeface="Arial"/>
                <a:cs typeface="Arial"/>
                <a:sym typeface="Arial"/>
              </a:rPr>
              <a:t>, mỗi bên xưng </a:t>
            </a:r>
            <a:r>
              <a:rPr lang="en-US" sz="2400" b="1">
                <a:solidFill>
                  <a:schemeClr val="accent4"/>
                </a:solidFill>
                <a:latin typeface="Arial"/>
                <a:ea typeface="Arial"/>
                <a:cs typeface="Arial"/>
                <a:sym typeface="Arial"/>
              </a:rPr>
              <a:t>đế</a:t>
            </a:r>
            <a:r>
              <a:rPr lang="en-US" sz="2400">
                <a:solidFill>
                  <a:schemeClr val="lt1"/>
                </a:solidFill>
                <a:latin typeface="Arial"/>
                <a:ea typeface="Arial"/>
                <a:cs typeface="Arial"/>
                <a:sym typeface="Arial"/>
              </a:rPr>
              <a:t> một phương, </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Tuy mạnh yếu từng lúc khác nhau,</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Song </a:t>
            </a:r>
            <a:r>
              <a:rPr lang="en-US" sz="2400">
                <a:solidFill>
                  <a:srgbClr val="FFFF00"/>
                </a:solidFill>
                <a:latin typeface="Arial"/>
                <a:ea typeface="Arial"/>
                <a:cs typeface="Arial"/>
                <a:sym typeface="Arial"/>
              </a:rPr>
              <a:t>hào kiệt </a:t>
            </a:r>
            <a:r>
              <a:rPr lang="en-US" sz="2400">
                <a:solidFill>
                  <a:schemeClr val="lt1"/>
                </a:solidFill>
                <a:latin typeface="Arial"/>
                <a:ea typeface="Arial"/>
                <a:cs typeface="Arial"/>
                <a:sym typeface="Arial"/>
              </a:rPr>
              <a:t>đời nào cũng có.</a:t>
            </a:r>
            <a:endParaRPr sz="2400">
              <a:solidFill>
                <a:schemeClr val="dk1"/>
              </a:solidFill>
              <a:latin typeface="Calibri"/>
              <a:ea typeface="Calibri"/>
              <a:cs typeface="Calibri"/>
              <a:sym typeface="Calibri"/>
            </a:endParaRPr>
          </a:p>
        </p:txBody>
      </p:sp>
      <p:sp>
        <p:nvSpPr>
          <p:cNvPr id="241" name="Google Shape;241;p19"/>
          <p:cNvSpPr txBox="1"/>
          <p:nvPr/>
        </p:nvSpPr>
        <p:spPr>
          <a:xfrm>
            <a:off x="6339666" y="1835706"/>
            <a:ext cx="3059861" cy="400110"/>
          </a:xfrm>
          <a:prstGeom prst="rect">
            <a:avLst/>
          </a:prstGeom>
          <a:no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FFF00"/>
                </a:solidFill>
                <a:latin typeface="Arial"/>
                <a:ea typeface="Arial"/>
                <a:cs typeface="Arial"/>
                <a:sym typeface="Arial"/>
              </a:rPr>
              <a:t>Nền văn hiến lâu đời</a:t>
            </a:r>
            <a:endParaRPr sz="2000">
              <a:solidFill>
                <a:srgbClr val="FFFF00"/>
              </a:solidFill>
              <a:latin typeface="Arial"/>
              <a:ea typeface="Arial"/>
              <a:cs typeface="Arial"/>
              <a:sym typeface="Arial"/>
            </a:endParaRPr>
          </a:p>
        </p:txBody>
      </p:sp>
      <p:sp>
        <p:nvSpPr>
          <p:cNvPr id="242" name="Google Shape;242;p19"/>
          <p:cNvSpPr txBox="1"/>
          <p:nvPr/>
        </p:nvSpPr>
        <p:spPr>
          <a:xfrm>
            <a:off x="6352770" y="2247204"/>
            <a:ext cx="3059861" cy="400110"/>
          </a:xfrm>
          <a:prstGeom prst="rect">
            <a:avLst/>
          </a:prstGeom>
          <a:no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FFF00"/>
                </a:solidFill>
                <a:latin typeface="Arial"/>
                <a:ea typeface="Arial"/>
                <a:cs typeface="Arial"/>
                <a:sym typeface="Arial"/>
              </a:rPr>
              <a:t>Cương vực lãnh thổ</a:t>
            </a:r>
            <a:endParaRPr sz="2000">
              <a:solidFill>
                <a:srgbClr val="FFFF00"/>
              </a:solidFill>
              <a:latin typeface="Arial"/>
              <a:ea typeface="Arial"/>
              <a:cs typeface="Arial"/>
              <a:sym typeface="Arial"/>
            </a:endParaRPr>
          </a:p>
        </p:txBody>
      </p:sp>
      <p:sp>
        <p:nvSpPr>
          <p:cNvPr id="243" name="Google Shape;243;p19"/>
          <p:cNvSpPr txBox="1"/>
          <p:nvPr/>
        </p:nvSpPr>
        <p:spPr>
          <a:xfrm>
            <a:off x="6352770" y="2622887"/>
            <a:ext cx="3059861" cy="400110"/>
          </a:xfrm>
          <a:prstGeom prst="rect">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FFF00"/>
                </a:solidFill>
                <a:latin typeface="Arial"/>
                <a:ea typeface="Arial"/>
                <a:cs typeface="Arial"/>
                <a:sym typeface="Arial"/>
              </a:rPr>
              <a:t>Phong tục tập quán</a:t>
            </a:r>
            <a:endParaRPr sz="2000">
              <a:solidFill>
                <a:srgbClr val="FFFF00"/>
              </a:solidFill>
              <a:latin typeface="Arial"/>
              <a:ea typeface="Arial"/>
              <a:cs typeface="Arial"/>
              <a:sym typeface="Arial"/>
            </a:endParaRPr>
          </a:p>
        </p:txBody>
      </p:sp>
      <p:sp>
        <p:nvSpPr>
          <p:cNvPr id="244" name="Google Shape;244;p19"/>
          <p:cNvSpPr txBox="1"/>
          <p:nvPr/>
        </p:nvSpPr>
        <p:spPr>
          <a:xfrm>
            <a:off x="618979" y="4522315"/>
            <a:ext cx="10876335" cy="2000548"/>
          </a:xfrm>
          <a:prstGeom prst="rect">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C000"/>
                </a:solidFill>
                <a:latin typeface="Arial"/>
                <a:ea typeface="Arial"/>
                <a:cs typeface="Arial"/>
                <a:sym typeface="Arial"/>
              </a:rPr>
              <a:t>Nghệ thuật:</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 Từ ngữ: </a:t>
            </a:r>
            <a:r>
              <a:rPr lang="en-US" sz="2000" i="1">
                <a:solidFill>
                  <a:schemeClr val="lt1"/>
                </a:solidFill>
                <a:latin typeface="Arial"/>
                <a:ea typeface="Arial"/>
                <a:cs typeface="Arial"/>
                <a:sym typeface="Arial"/>
              </a:rPr>
              <a:t>từ trước, đã lâu, đã chia, cũng khác </a:t>
            </a:r>
            <a:r>
              <a:rPr lang="en-US" sz="2000">
                <a:solidFill>
                  <a:schemeClr val="lt1"/>
                </a:solidFill>
                <a:latin typeface="Arial"/>
                <a:ea typeface="Arial"/>
                <a:cs typeface="Arial"/>
                <a:sym typeface="Arial"/>
              </a:rPr>
              <a:t>(nguyên văn: </a:t>
            </a:r>
            <a:r>
              <a:rPr lang="en-US" sz="2000" i="1">
                <a:solidFill>
                  <a:schemeClr val="lt1"/>
                </a:solidFill>
                <a:latin typeface="Arial"/>
                <a:ea typeface="Arial"/>
                <a:cs typeface="Arial"/>
                <a:sym typeface="Arial"/>
              </a:rPr>
              <a:t>duy ngã, thực vi, kí thù, diệc dị</a:t>
            </a:r>
            <a:r>
              <a:rPr lang="en-US" sz="2000">
                <a:solidFill>
                  <a:schemeClr val="lt1"/>
                </a:solidFill>
                <a:latin typeface="Arial"/>
                <a:ea typeface="Arial"/>
                <a:cs typeface="Arial"/>
                <a:sym typeface="Arial"/>
              </a:rPr>
              <a:t>) =&gt; tính chất </a:t>
            </a:r>
            <a:r>
              <a:rPr lang="en-US" sz="2000" b="1">
                <a:solidFill>
                  <a:srgbClr val="FFC000"/>
                </a:solidFill>
                <a:latin typeface="Arial"/>
                <a:ea typeface="Arial"/>
                <a:cs typeface="Arial"/>
                <a:sym typeface="Arial"/>
              </a:rPr>
              <a:t>hiển nhiên, vốn có, lâu đời</a:t>
            </a:r>
            <a:endParaRPr sz="2000" b="1">
              <a:solidFill>
                <a:srgbClr val="FFC000"/>
              </a:solidFill>
              <a:latin typeface="Arial"/>
              <a:ea typeface="Arial"/>
              <a:cs typeface="Arial"/>
              <a:sym typeface="Arial"/>
            </a:endParaRPr>
          </a:p>
          <a:p>
            <a:pPr marL="0" marR="0" lvl="0" indent="0" algn="just" rtl="0">
              <a:spcBef>
                <a:spcPts val="0"/>
              </a:spcBef>
              <a:spcAft>
                <a:spcPts val="0"/>
              </a:spcAft>
              <a:buNone/>
            </a:pPr>
            <a:endParaRPr sz="2000">
              <a:solidFill>
                <a:schemeClr val="lt1"/>
              </a:solidFill>
              <a:latin typeface="Arial"/>
              <a:ea typeface="Arial"/>
              <a:cs typeface="Arial"/>
              <a:sym typeface="Arial"/>
            </a:endParaRPr>
          </a:p>
          <a:p>
            <a:pPr marL="0" marR="0" lvl="0" indent="0" algn="just" rtl="0">
              <a:spcBef>
                <a:spcPts val="0"/>
              </a:spcBef>
              <a:spcAft>
                <a:spcPts val="0"/>
              </a:spcAft>
              <a:buNone/>
            </a:pPr>
            <a:endParaRPr sz="2200">
              <a:solidFill>
                <a:schemeClr val="lt1"/>
              </a:solidFill>
              <a:latin typeface="Arial"/>
              <a:ea typeface="Arial"/>
              <a:cs typeface="Arial"/>
              <a:sym typeface="Arial"/>
            </a:endParaRPr>
          </a:p>
          <a:p>
            <a:pPr marL="0" marR="0" lvl="0" indent="0" algn="just" rtl="0">
              <a:spcBef>
                <a:spcPts val="0"/>
              </a:spcBef>
              <a:spcAft>
                <a:spcPts val="0"/>
              </a:spcAft>
              <a:buNone/>
            </a:pPr>
            <a:endParaRPr sz="2200">
              <a:solidFill>
                <a:schemeClr val="lt1"/>
              </a:solidFill>
              <a:latin typeface="Arial"/>
              <a:ea typeface="Arial"/>
              <a:cs typeface="Arial"/>
              <a:sym typeface="Arial"/>
            </a:endParaRPr>
          </a:p>
        </p:txBody>
      </p:sp>
      <p:sp>
        <p:nvSpPr>
          <p:cNvPr id="245" name="Google Shape;245;p19"/>
          <p:cNvSpPr/>
          <p:nvPr/>
        </p:nvSpPr>
        <p:spPr>
          <a:xfrm>
            <a:off x="9630370" y="2886660"/>
            <a:ext cx="2105464" cy="707886"/>
          </a:xfrm>
          <a:prstGeom prst="rect">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FFFF00"/>
                </a:solidFill>
                <a:latin typeface="Arial"/>
                <a:ea typeface="Arial"/>
                <a:cs typeface="Arial"/>
                <a:sym typeface="Arial"/>
              </a:rPr>
              <a:t>Truyền thống lịch sử</a:t>
            </a:r>
            <a:endParaRPr sz="2000">
              <a:solidFill>
                <a:srgbClr val="FFFF00"/>
              </a:solidFill>
              <a:latin typeface="Arial"/>
              <a:ea typeface="Arial"/>
              <a:cs typeface="Arial"/>
              <a:sym typeface="Arial"/>
            </a:endParaRPr>
          </a:p>
        </p:txBody>
      </p:sp>
      <p:sp>
        <p:nvSpPr>
          <p:cNvPr id="246" name="Google Shape;246;p19"/>
          <p:cNvSpPr txBox="1"/>
          <p:nvPr/>
        </p:nvSpPr>
        <p:spPr>
          <a:xfrm>
            <a:off x="823744" y="756723"/>
            <a:ext cx="857578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FFC000"/>
                </a:solidFill>
                <a:latin typeface="Arial"/>
                <a:ea typeface="Arial"/>
                <a:cs typeface="Arial"/>
                <a:sym typeface="Arial"/>
              </a:rPr>
              <a:t>2. Tám câu tiếp: chân lí về sự tồn tại độc lập có chủ quyền của dân tộc Đại Việt</a:t>
            </a:r>
            <a:endParaRPr sz="2200" b="1">
              <a:solidFill>
                <a:srgbClr val="FFC000"/>
              </a:solidFill>
              <a:latin typeface="Arial"/>
              <a:ea typeface="Arial"/>
              <a:cs typeface="Arial"/>
              <a:sym typeface="Arial"/>
            </a:endParaRPr>
          </a:p>
        </p:txBody>
      </p:sp>
      <p:sp>
        <p:nvSpPr>
          <p:cNvPr id="247" name="Google Shape;247;p19"/>
          <p:cNvSpPr/>
          <p:nvPr/>
        </p:nvSpPr>
        <p:spPr>
          <a:xfrm>
            <a:off x="9630370" y="3647854"/>
            <a:ext cx="2105464" cy="707886"/>
          </a:xfrm>
          <a:prstGeom prst="rect">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FFFF00"/>
                </a:solidFill>
                <a:latin typeface="Arial"/>
                <a:ea typeface="Arial"/>
                <a:cs typeface="Arial"/>
                <a:sym typeface="Arial"/>
              </a:rPr>
              <a:t>Chế độ, chủ quyền riêng </a:t>
            </a:r>
            <a:endParaRPr sz="2000">
              <a:solidFill>
                <a:srgbClr val="FFFF00"/>
              </a:solidFill>
              <a:latin typeface="Arial"/>
              <a:ea typeface="Arial"/>
              <a:cs typeface="Arial"/>
              <a:sym typeface="Arial"/>
            </a:endParaRPr>
          </a:p>
        </p:txBody>
      </p:sp>
      <p:sp>
        <p:nvSpPr>
          <p:cNvPr id="248" name="Google Shape;248;p19"/>
          <p:cNvSpPr/>
          <p:nvPr/>
        </p:nvSpPr>
        <p:spPr>
          <a:xfrm>
            <a:off x="9174204" y="3129646"/>
            <a:ext cx="225323" cy="941511"/>
          </a:xfrm>
          <a:prstGeom prst="rightBrace">
            <a:avLst>
              <a:gd name="adj1" fmla="val 8333"/>
              <a:gd name="adj2" fmla="val 50000"/>
            </a:avLst>
          </a:prstGeom>
          <a:noFill/>
          <a:ln w="317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19"/>
          <p:cNvSpPr txBox="1"/>
          <p:nvPr/>
        </p:nvSpPr>
        <p:spPr>
          <a:xfrm>
            <a:off x="618979" y="5913883"/>
            <a:ext cx="7634752"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lt1"/>
                </a:solidFill>
                <a:latin typeface="Arial"/>
                <a:ea typeface="Arial"/>
                <a:cs typeface="Arial"/>
                <a:sym typeface="Arial"/>
              </a:rPr>
              <a:t>- Câu văn biền ngẫu kết hợp đối, liệt kê, so sánh</a:t>
            </a:r>
            <a:endParaRPr sz="2000">
              <a:solidFill>
                <a:schemeClr val="lt1"/>
              </a:solidFill>
              <a:latin typeface="Arial"/>
              <a:ea typeface="Arial"/>
              <a:cs typeface="Arial"/>
              <a:sym typeface="Arial"/>
            </a:endParaRPr>
          </a:p>
        </p:txBody>
      </p:sp>
      <p:sp>
        <p:nvSpPr>
          <p:cNvPr id="250" name="Google Shape;250;p19"/>
          <p:cNvSpPr/>
          <p:nvPr/>
        </p:nvSpPr>
        <p:spPr>
          <a:xfrm>
            <a:off x="7050314" y="3254115"/>
            <a:ext cx="457200" cy="612406"/>
          </a:xfrm>
          <a:prstGeom prst="ellipse">
            <a:avLst/>
          </a:prstGeom>
          <a:noFill/>
          <a:ln w="22225"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51" name="Google Shape;251;p19"/>
          <p:cNvCxnSpPr/>
          <p:nvPr/>
        </p:nvCxnSpPr>
        <p:spPr>
          <a:xfrm>
            <a:off x="4675164" y="2543280"/>
            <a:ext cx="1266093" cy="0"/>
          </a:xfrm>
          <a:prstGeom prst="straightConnector1">
            <a:avLst/>
          </a:prstGeom>
          <a:noFill/>
          <a:ln w="25400" cap="flat" cmpd="sng">
            <a:solidFill>
              <a:srgbClr val="FFFF00"/>
            </a:solidFill>
            <a:prstDash val="solid"/>
            <a:miter lim="800000"/>
            <a:headEnd type="none" w="sm" len="sm"/>
            <a:tailEnd type="triangle" w="med" len="med"/>
          </a:ln>
        </p:spPr>
      </p:cxnSp>
      <p:cxnSp>
        <p:nvCxnSpPr>
          <p:cNvPr id="252" name="Google Shape;252;p19"/>
          <p:cNvCxnSpPr/>
          <p:nvPr/>
        </p:nvCxnSpPr>
        <p:spPr>
          <a:xfrm>
            <a:off x="4675164" y="2112306"/>
            <a:ext cx="1266093" cy="0"/>
          </a:xfrm>
          <a:prstGeom prst="straightConnector1">
            <a:avLst/>
          </a:prstGeom>
          <a:noFill/>
          <a:ln w="25400" cap="flat" cmpd="sng">
            <a:solidFill>
              <a:srgbClr val="FFFF00"/>
            </a:solidFill>
            <a:prstDash val="solid"/>
            <a:miter lim="800000"/>
            <a:headEnd type="none" w="sm" len="sm"/>
            <a:tailEnd type="triangle" w="med" len="med"/>
          </a:ln>
        </p:spPr>
      </p:cxnSp>
      <p:cxnSp>
        <p:nvCxnSpPr>
          <p:cNvPr id="253" name="Google Shape;253;p19"/>
          <p:cNvCxnSpPr/>
          <p:nvPr/>
        </p:nvCxnSpPr>
        <p:spPr>
          <a:xfrm>
            <a:off x="4805634" y="2886660"/>
            <a:ext cx="1266093" cy="0"/>
          </a:xfrm>
          <a:prstGeom prst="straightConnector1">
            <a:avLst/>
          </a:prstGeom>
          <a:noFill/>
          <a:ln w="25400" cap="flat" cmpd="sng">
            <a:solidFill>
              <a:srgbClr val="FFFF00"/>
            </a:solidFill>
            <a:prstDash val="solid"/>
            <a:miter lim="800000"/>
            <a:headEnd type="none" w="sm" len="sm"/>
            <a:tailEnd type="triangle" w="med" len="med"/>
          </a:ln>
        </p:spPr>
      </p:cxnSp>
      <p:sp>
        <p:nvSpPr>
          <p:cNvPr id="254" name="Google Shape;254;p19"/>
          <p:cNvSpPr/>
          <p:nvPr/>
        </p:nvSpPr>
        <p:spPr>
          <a:xfrm>
            <a:off x="1846729" y="1516708"/>
            <a:ext cx="1201271" cy="405709"/>
          </a:xfrm>
          <a:prstGeom prst="rect">
            <a:avLst/>
          </a:prstGeom>
          <a:noFill/>
          <a:ln w="28575"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55" name="Google Shape;255;p19"/>
          <p:cNvCxnSpPr/>
          <p:nvPr/>
        </p:nvCxnSpPr>
        <p:spPr>
          <a:xfrm>
            <a:off x="3468809" y="1871041"/>
            <a:ext cx="967546" cy="4116"/>
          </a:xfrm>
          <a:prstGeom prst="straightConnector1">
            <a:avLst/>
          </a:prstGeom>
          <a:noFill/>
          <a:ln w="25400" cap="flat" cmpd="sng">
            <a:solidFill>
              <a:srgbClr val="FFC000"/>
            </a:solidFill>
            <a:prstDash val="solid"/>
            <a:miter lim="800000"/>
            <a:headEnd type="none" w="sm" len="sm"/>
            <a:tailEnd type="none" w="sm" len="sm"/>
          </a:ln>
        </p:spPr>
      </p:cxnSp>
      <p:cxnSp>
        <p:nvCxnSpPr>
          <p:cNvPr id="256" name="Google Shape;256;p19"/>
          <p:cNvCxnSpPr/>
          <p:nvPr/>
        </p:nvCxnSpPr>
        <p:spPr>
          <a:xfrm>
            <a:off x="3638061" y="2272469"/>
            <a:ext cx="967546" cy="4116"/>
          </a:xfrm>
          <a:prstGeom prst="straightConnector1">
            <a:avLst/>
          </a:prstGeom>
          <a:noFill/>
          <a:ln w="25400" cap="flat" cmpd="sng">
            <a:solidFill>
              <a:srgbClr val="FFC000"/>
            </a:solidFill>
            <a:prstDash val="solid"/>
            <a:miter lim="800000"/>
            <a:headEnd type="none" w="sm" len="sm"/>
            <a:tailEnd type="none" w="sm" len="sm"/>
          </a:ln>
        </p:spPr>
      </p:cxnSp>
      <p:cxnSp>
        <p:nvCxnSpPr>
          <p:cNvPr id="257" name="Google Shape;257;p19"/>
          <p:cNvCxnSpPr/>
          <p:nvPr/>
        </p:nvCxnSpPr>
        <p:spPr>
          <a:xfrm>
            <a:off x="2804439" y="2606036"/>
            <a:ext cx="967546" cy="4116"/>
          </a:xfrm>
          <a:prstGeom prst="straightConnector1">
            <a:avLst/>
          </a:prstGeom>
          <a:noFill/>
          <a:ln w="25400" cap="flat" cmpd="sng">
            <a:solidFill>
              <a:srgbClr val="FFC000"/>
            </a:solidFill>
            <a:prstDash val="solid"/>
            <a:miter lim="800000"/>
            <a:headEnd type="none" w="sm" len="sm"/>
            <a:tailEnd type="none" w="sm" len="sm"/>
          </a:ln>
        </p:spPr>
      </p:cxnSp>
      <p:cxnSp>
        <p:nvCxnSpPr>
          <p:cNvPr id="258" name="Google Shape;258;p19"/>
          <p:cNvCxnSpPr/>
          <p:nvPr/>
        </p:nvCxnSpPr>
        <p:spPr>
          <a:xfrm>
            <a:off x="3288212" y="2986323"/>
            <a:ext cx="1137098" cy="0"/>
          </a:xfrm>
          <a:prstGeom prst="straightConnector1">
            <a:avLst/>
          </a:prstGeom>
          <a:noFill/>
          <a:ln w="25400" cap="flat" cmpd="sng">
            <a:solidFill>
              <a:srgbClr val="FFC000"/>
            </a:solidFill>
            <a:prstDash val="solid"/>
            <a:miter lim="800000"/>
            <a:headEnd type="none" w="sm" len="sm"/>
            <a:tailEnd type="none" w="sm" len="sm"/>
          </a:ln>
        </p:spPr>
      </p:cxnSp>
      <p:cxnSp>
        <p:nvCxnSpPr>
          <p:cNvPr id="259" name="Google Shape;259;p19"/>
          <p:cNvCxnSpPr/>
          <p:nvPr/>
        </p:nvCxnSpPr>
        <p:spPr>
          <a:xfrm>
            <a:off x="1180338" y="4432670"/>
            <a:ext cx="1137098" cy="0"/>
          </a:xfrm>
          <a:prstGeom prst="straightConnector1">
            <a:avLst/>
          </a:prstGeom>
          <a:noFill/>
          <a:ln w="25400" cap="flat" cmpd="sng">
            <a:solidFill>
              <a:srgbClr val="FFC000"/>
            </a:solidFill>
            <a:prstDash val="solid"/>
            <a:miter lim="800000"/>
            <a:headEnd type="none" w="sm" len="sm"/>
            <a:tailEnd type="none" w="sm" len="sm"/>
          </a:ln>
        </p:spPr>
      </p:cxnSp>
      <p:sp>
        <p:nvSpPr>
          <p:cNvPr id="260" name="Google Shape;260;p19"/>
          <p:cNvSpPr txBox="1"/>
          <p:nvPr/>
        </p:nvSpPr>
        <p:spPr>
          <a:xfrm>
            <a:off x="618979" y="5544551"/>
            <a:ext cx="51111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Giọng điệu: hào hùng, mạnh mẽ, đanh thép.</a:t>
            </a: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20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2000"/>
                                        <p:tgtEl>
                                          <p:spTgt spid="252"/>
                                        </p:tgtEl>
                                      </p:cBhvr>
                                    </p:animEffect>
                                  </p:childTnLst>
                                </p:cTn>
                              </p:par>
                              <p:par>
                                <p:cTn id="13" presetID="10" presetClass="entr" presetSubtype="0" fill="hold" nodeType="with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fade">
                                      <p:cBhvr>
                                        <p:cTn id="15" dur="2000"/>
                                        <p:tgtEl>
                                          <p:spTgt spid="2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1"/>
                                        </p:tgtEl>
                                        <p:attrNameLst>
                                          <p:attrName>style.visibility</p:attrName>
                                        </p:attrNameLst>
                                      </p:cBhvr>
                                      <p:to>
                                        <p:strVal val="visible"/>
                                      </p:to>
                                    </p:set>
                                    <p:animEffect transition="in" filter="fade">
                                      <p:cBhvr>
                                        <p:cTn id="20" dur="2000"/>
                                        <p:tgtEl>
                                          <p:spTgt spid="251"/>
                                        </p:tgtEl>
                                      </p:cBhvr>
                                    </p:animEffect>
                                  </p:childTnLst>
                                </p:cTn>
                              </p:par>
                              <p:par>
                                <p:cTn id="21" presetID="10" presetClass="entr" presetSubtype="0" fill="hold" nodeType="withEffect">
                                  <p:stCondLst>
                                    <p:cond delay="0"/>
                                  </p:stCondLst>
                                  <p:childTnLst>
                                    <p:set>
                                      <p:cBhvr>
                                        <p:cTn id="22" dur="1" fill="hold">
                                          <p:stCondLst>
                                            <p:cond delay="0"/>
                                          </p:stCondLst>
                                        </p:cTn>
                                        <p:tgtEl>
                                          <p:spTgt spid="242"/>
                                        </p:tgtEl>
                                        <p:attrNameLst>
                                          <p:attrName>style.visibility</p:attrName>
                                        </p:attrNameLst>
                                      </p:cBhvr>
                                      <p:to>
                                        <p:strVal val="visible"/>
                                      </p:to>
                                    </p:set>
                                    <p:animEffect transition="in" filter="fade">
                                      <p:cBhvr>
                                        <p:cTn id="23" dur="2000"/>
                                        <p:tgtEl>
                                          <p:spTgt spid="2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3"/>
                                        </p:tgtEl>
                                        <p:attrNameLst>
                                          <p:attrName>style.visibility</p:attrName>
                                        </p:attrNameLst>
                                      </p:cBhvr>
                                      <p:to>
                                        <p:strVal val="visible"/>
                                      </p:to>
                                    </p:set>
                                    <p:animEffect transition="in" filter="fade">
                                      <p:cBhvr>
                                        <p:cTn id="28" dur="2000"/>
                                        <p:tgtEl>
                                          <p:spTgt spid="253"/>
                                        </p:tgtEl>
                                      </p:cBhvr>
                                    </p:animEffect>
                                  </p:childTnLst>
                                </p:cTn>
                              </p:par>
                              <p:par>
                                <p:cTn id="29" presetID="10" presetClass="entr" presetSubtype="0" fill="hold" nodeType="withEffect">
                                  <p:stCondLst>
                                    <p:cond delay="0"/>
                                  </p:stCondLst>
                                  <p:childTnLst>
                                    <p:set>
                                      <p:cBhvr>
                                        <p:cTn id="30" dur="1" fill="hold">
                                          <p:stCondLst>
                                            <p:cond delay="0"/>
                                          </p:stCondLst>
                                        </p:cTn>
                                        <p:tgtEl>
                                          <p:spTgt spid="243"/>
                                        </p:tgtEl>
                                        <p:attrNameLst>
                                          <p:attrName>style.visibility</p:attrName>
                                        </p:attrNameLst>
                                      </p:cBhvr>
                                      <p:to>
                                        <p:strVal val="visible"/>
                                      </p:to>
                                    </p:set>
                                    <p:animEffect transition="in" filter="fade">
                                      <p:cBhvr>
                                        <p:cTn id="31" dur="2000"/>
                                        <p:tgtEl>
                                          <p:spTgt spid="2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0"/>
                                        </p:tgtEl>
                                        <p:attrNameLst>
                                          <p:attrName>style.visibility</p:attrName>
                                        </p:attrNameLst>
                                      </p:cBhvr>
                                      <p:to>
                                        <p:strVal val="visible"/>
                                      </p:to>
                                    </p:set>
                                    <p:animEffect transition="in" filter="fade">
                                      <p:cBhvr>
                                        <p:cTn id="36" dur="500"/>
                                        <p:tgtEl>
                                          <p:spTgt spid="2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8"/>
                                        </p:tgtEl>
                                        <p:attrNameLst>
                                          <p:attrName>style.visibility</p:attrName>
                                        </p:attrNameLst>
                                      </p:cBhvr>
                                      <p:to>
                                        <p:strVal val="visible"/>
                                      </p:to>
                                    </p:set>
                                    <p:animEffect transition="in" filter="fade">
                                      <p:cBhvr>
                                        <p:cTn id="41" dur="2000"/>
                                        <p:tgtEl>
                                          <p:spTgt spid="248"/>
                                        </p:tgtEl>
                                      </p:cBhvr>
                                    </p:animEffect>
                                  </p:childTnLst>
                                </p:cTn>
                              </p:par>
                              <p:par>
                                <p:cTn id="42" presetID="10" presetClass="entr" presetSubtype="0" fill="hold" nodeType="withEffect">
                                  <p:stCondLst>
                                    <p:cond delay="0"/>
                                  </p:stCondLst>
                                  <p:childTnLst>
                                    <p:set>
                                      <p:cBhvr>
                                        <p:cTn id="43" dur="1" fill="hold">
                                          <p:stCondLst>
                                            <p:cond delay="0"/>
                                          </p:stCondLst>
                                        </p:cTn>
                                        <p:tgtEl>
                                          <p:spTgt spid="247"/>
                                        </p:tgtEl>
                                        <p:attrNameLst>
                                          <p:attrName>style.visibility</p:attrName>
                                        </p:attrNameLst>
                                      </p:cBhvr>
                                      <p:to>
                                        <p:strVal val="visible"/>
                                      </p:to>
                                    </p:set>
                                    <p:animEffect transition="in" filter="fade">
                                      <p:cBhvr>
                                        <p:cTn id="44" dur="2000"/>
                                        <p:tgtEl>
                                          <p:spTgt spid="247"/>
                                        </p:tgtEl>
                                      </p:cBhvr>
                                    </p:animEffect>
                                  </p:childTnLst>
                                </p:cTn>
                              </p:par>
                              <p:par>
                                <p:cTn id="45" presetID="10" presetClass="entr" presetSubtype="0" fill="hold" nodeType="withEffect">
                                  <p:stCondLst>
                                    <p:cond delay="0"/>
                                  </p:stCondLst>
                                  <p:childTnLst>
                                    <p:set>
                                      <p:cBhvr>
                                        <p:cTn id="46" dur="1" fill="hold">
                                          <p:stCondLst>
                                            <p:cond delay="0"/>
                                          </p:stCondLst>
                                        </p:cTn>
                                        <p:tgtEl>
                                          <p:spTgt spid="245"/>
                                        </p:tgtEl>
                                        <p:attrNameLst>
                                          <p:attrName>style.visibility</p:attrName>
                                        </p:attrNameLst>
                                      </p:cBhvr>
                                      <p:to>
                                        <p:strVal val="visible"/>
                                      </p:to>
                                    </p:set>
                                    <p:animEffect transition="in" filter="fade">
                                      <p:cBhvr>
                                        <p:cTn id="47" dur="2000"/>
                                        <p:tgtEl>
                                          <p:spTgt spid="2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9"/>
                                        </p:tgtEl>
                                        <p:attrNameLst>
                                          <p:attrName>style.visibility</p:attrName>
                                        </p:attrNameLst>
                                      </p:cBhvr>
                                      <p:to>
                                        <p:strVal val="visible"/>
                                      </p:to>
                                    </p:set>
                                    <p:animEffect transition="in" filter="fade">
                                      <p:cBhvr>
                                        <p:cTn id="52" dur="1000"/>
                                        <p:tgtEl>
                                          <p:spTgt spid="25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5"/>
                                        </p:tgtEl>
                                        <p:attrNameLst>
                                          <p:attrName>style.visibility</p:attrName>
                                        </p:attrNameLst>
                                      </p:cBhvr>
                                      <p:to>
                                        <p:strVal val="visible"/>
                                      </p:to>
                                    </p:set>
                                    <p:animEffect transition="in" filter="fade">
                                      <p:cBhvr>
                                        <p:cTn id="57" dur="2000"/>
                                        <p:tgtEl>
                                          <p:spTgt spid="255"/>
                                        </p:tgtEl>
                                      </p:cBhvr>
                                    </p:animEffect>
                                  </p:childTnLst>
                                </p:cTn>
                              </p:par>
                              <p:par>
                                <p:cTn id="58" presetID="10" presetClass="entr" presetSubtype="0" fill="hold" nodeType="withEffect">
                                  <p:stCondLst>
                                    <p:cond delay="0"/>
                                  </p:stCondLst>
                                  <p:childTnLst>
                                    <p:set>
                                      <p:cBhvr>
                                        <p:cTn id="59" dur="1" fill="hold">
                                          <p:stCondLst>
                                            <p:cond delay="0"/>
                                          </p:stCondLst>
                                        </p:cTn>
                                        <p:tgtEl>
                                          <p:spTgt spid="256"/>
                                        </p:tgtEl>
                                        <p:attrNameLst>
                                          <p:attrName>style.visibility</p:attrName>
                                        </p:attrNameLst>
                                      </p:cBhvr>
                                      <p:to>
                                        <p:strVal val="visible"/>
                                      </p:to>
                                    </p:set>
                                    <p:animEffect transition="in" filter="fade">
                                      <p:cBhvr>
                                        <p:cTn id="60" dur="2000"/>
                                        <p:tgtEl>
                                          <p:spTgt spid="256"/>
                                        </p:tgtEl>
                                      </p:cBhvr>
                                    </p:animEffect>
                                  </p:childTnLst>
                                </p:cTn>
                              </p:par>
                              <p:par>
                                <p:cTn id="61" presetID="10" presetClass="entr" presetSubtype="0" fill="hold" nodeType="withEffect">
                                  <p:stCondLst>
                                    <p:cond delay="0"/>
                                  </p:stCondLst>
                                  <p:childTnLst>
                                    <p:set>
                                      <p:cBhvr>
                                        <p:cTn id="62" dur="1" fill="hold">
                                          <p:stCondLst>
                                            <p:cond delay="0"/>
                                          </p:stCondLst>
                                        </p:cTn>
                                        <p:tgtEl>
                                          <p:spTgt spid="257"/>
                                        </p:tgtEl>
                                        <p:attrNameLst>
                                          <p:attrName>style.visibility</p:attrName>
                                        </p:attrNameLst>
                                      </p:cBhvr>
                                      <p:to>
                                        <p:strVal val="visible"/>
                                      </p:to>
                                    </p:set>
                                    <p:animEffect transition="in" filter="fade">
                                      <p:cBhvr>
                                        <p:cTn id="63" dur="2000"/>
                                        <p:tgtEl>
                                          <p:spTgt spid="257"/>
                                        </p:tgtEl>
                                      </p:cBhvr>
                                    </p:animEffect>
                                  </p:childTnLst>
                                </p:cTn>
                              </p:par>
                              <p:par>
                                <p:cTn id="64" presetID="10" presetClass="entr" presetSubtype="0" fill="hold" nodeType="withEffect">
                                  <p:stCondLst>
                                    <p:cond delay="0"/>
                                  </p:stCondLst>
                                  <p:childTnLst>
                                    <p:set>
                                      <p:cBhvr>
                                        <p:cTn id="65" dur="1" fill="hold">
                                          <p:stCondLst>
                                            <p:cond delay="0"/>
                                          </p:stCondLst>
                                        </p:cTn>
                                        <p:tgtEl>
                                          <p:spTgt spid="258"/>
                                        </p:tgtEl>
                                        <p:attrNameLst>
                                          <p:attrName>style.visibility</p:attrName>
                                        </p:attrNameLst>
                                      </p:cBhvr>
                                      <p:to>
                                        <p:strVal val="visible"/>
                                      </p:to>
                                    </p:set>
                                    <p:animEffect transition="in" filter="fade">
                                      <p:cBhvr>
                                        <p:cTn id="66" dur="2000"/>
                                        <p:tgtEl>
                                          <p:spTgt spid="258"/>
                                        </p:tgtEl>
                                      </p:cBhvr>
                                    </p:animEffect>
                                  </p:childTnLst>
                                </p:cTn>
                              </p:par>
                              <p:par>
                                <p:cTn id="67" presetID="10" presetClass="entr" presetSubtype="0" fill="hold" nodeType="withEffect">
                                  <p:stCondLst>
                                    <p:cond delay="0"/>
                                  </p:stCondLst>
                                  <p:childTnLst>
                                    <p:set>
                                      <p:cBhvr>
                                        <p:cTn id="68" dur="1" fill="hold">
                                          <p:stCondLst>
                                            <p:cond delay="0"/>
                                          </p:stCondLst>
                                        </p:cTn>
                                        <p:tgtEl>
                                          <p:spTgt spid="244"/>
                                        </p:tgtEl>
                                        <p:attrNameLst>
                                          <p:attrName>style.visibility</p:attrName>
                                        </p:attrNameLst>
                                      </p:cBhvr>
                                      <p:to>
                                        <p:strVal val="visible"/>
                                      </p:to>
                                    </p:set>
                                    <p:animEffect transition="in" filter="fade">
                                      <p:cBhvr>
                                        <p:cTn id="69" dur="2000"/>
                                        <p:tgtEl>
                                          <p:spTgt spid="244"/>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60"/>
                                        </p:tgtEl>
                                        <p:attrNameLst>
                                          <p:attrName>style.visibility</p:attrName>
                                        </p:attrNameLst>
                                      </p:cBhvr>
                                      <p:to>
                                        <p:strVal val="visible"/>
                                      </p:to>
                                    </p:set>
                                    <p:anim calcmode="lin" valueType="num">
                                      <p:cBhvr additive="base">
                                        <p:cTn id="74" dur="500"/>
                                        <p:tgtEl>
                                          <p:spTgt spid="26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49"/>
                                        </p:tgtEl>
                                        <p:attrNameLst>
                                          <p:attrName>style.visibility</p:attrName>
                                        </p:attrNameLst>
                                      </p:cBhvr>
                                      <p:to>
                                        <p:strVal val="visible"/>
                                      </p:to>
                                    </p:set>
                                    <p:anim calcmode="lin" valueType="num">
                                      <p:cBhvr additive="base">
                                        <p:cTn id="79" dur="500"/>
                                        <p:tgtEl>
                                          <p:spTgt spid="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6" name="Google Shape;266;p20"/>
          <p:cNvSpPr txBox="1"/>
          <p:nvPr/>
        </p:nvSpPr>
        <p:spPr>
          <a:xfrm>
            <a:off x="618979" y="337694"/>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II. TÌM HIỂU CHI TIẾT</a:t>
            </a:r>
            <a:endParaRPr sz="2800" b="1">
              <a:solidFill>
                <a:srgbClr val="FFC000"/>
              </a:solidFill>
              <a:latin typeface="Arial"/>
              <a:ea typeface="Arial"/>
              <a:cs typeface="Arial"/>
              <a:sym typeface="Arial"/>
            </a:endParaRPr>
          </a:p>
        </p:txBody>
      </p:sp>
      <p:sp>
        <p:nvSpPr>
          <p:cNvPr id="267" name="Google Shape;267;p20"/>
          <p:cNvSpPr txBox="1"/>
          <p:nvPr/>
        </p:nvSpPr>
        <p:spPr>
          <a:xfrm>
            <a:off x="887541" y="860914"/>
            <a:ext cx="921672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2. Tám câu tiếp: chân lí về sự tồn tại độc lập có chủ quyền của dân tộc Đại Việt</a:t>
            </a:r>
            <a:endParaRPr sz="2400" b="1">
              <a:solidFill>
                <a:srgbClr val="FFC000"/>
              </a:solidFill>
              <a:latin typeface="Arial"/>
              <a:ea typeface="Arial"/>
              <a:cs typeface="Arial"/>
              <a:sym typeface="Arial"/>
            </a:endParaRPr>
          </a:p>
        </p:txBody>
      </p:sp>
      <p:sp>
        <p:nvSpPr>
          <p:cNvPr id="268" name="Google Shape;268;p20"/>
          <p:cNvSpPr txBox="1"/>
          <p:nvPr/>
        </p:nvSpPr>
        <p:spPr>
          <a:xfrm>
            <a:off x="3377765" y="1780176"/>
            <a:ext cx="5427922" cy="1938992"/>
          </a:xfrm>
          <a:prstGeom prst="rect">
            <a:avLst/>
          </a:prstGeom>
          <a:noFill/>
          <a:ln w="3175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Arial"/>
                <a:ea typeface="Arial"/>
                <a:cs typeface="Arial"/>
                <a:sym typeface="Arial"/>
              </a:rPr>
              <a:t>- Nền văn hiến lâu đời</a:t>
            </a:r>
            <a:endParaRPr sz="2400">
              <a:solidFill>
                <a:schemeClr val="lt1"/>
              </a:solidFill>
              <a:latin typeface="Arial"/>
              <a:ea typeface="Arial"/>
              <a:cs typeface="Arial"/>
              <a:sym typeface="Arial"/>
            </a:endParaRPr>
          </a:p>
          <a:p>
            <a:pPr marL="0" marR="0" lvl="0" indent="0" algn="l" rtl="0">
              <a:spcBef>
                <a:spcPts val="0"/>
              </a:spcBef>
              <a:spcAft>
                <a:spcPts val="0"/>
              </a:spcAft>
              <a:buNone/>
            </a:pPr>
            <a:r>
              <a:rPr lang="en-US" sz="2400">
                <a:solidFill>
                  <a:schemeClr val="lt1"/>
                </a:solidFill>
                <a:latin typeface="Arial"/>
                <a:ea typeface="Arial"/>
                <a:cs typeface="Arial"/>
                <a:sym typeface="Arial"/>
              </a:rPr>
              <a:t>- Cương vực lãnh thổ</a:t>
            </a:r>
            <a:endParaRPr sz="2400">
              <a:solidFill>
                <a:schemeClr val="lt1"/>
              </a:solidFill>
              <a:latin typeface="Arial"/>
              <a:ea typeface="Arial"/>
              <a:cs typeface="Arial"/>
              <a:sym typeface="Arial"/>
            </a:endParaRPr>
          </a:p>
          <a:p>
            <a:pPr marL="0" marR="0" lvl="0" indent="0" algn="l" rtl="0">
              <a:spcBef>
                <a:spcPts val="0"/>
              </a:spcBef>
              <a:spcAft>
                <a:spcPts val="0"/>
              </a:spcAft>
              <a:buNone/>
            </a:pPr>
            <a:r>
              <a:rPr lang="en-US" sz="2400">
                <a:solidFill>
                  <a:schemeClr val="lt1"/>
                </a:solidFill>
                <a:latin typeface="Arial"/>
                <a:ea typeface="Arial"/>
                <a:cs typeface="Arial"/>
                <a:sym typeface="Arial"/>
              </a:rPr>
              <a:t>- Phong tục tập quán</a:t>
            </a:r>
            <a:endParaRPr sz="2400">
              <a:solidFill>
                <a:schemeClr val="lt1"/>
              </a:solidFill>
              <a:latin typeface="Arial"/>
              <a:ea typeface="Arial"/>
              <a:cs typeface="Arial"/>
              <a:sym typeface="Arial"/>
            </a:endParaRPr>
          </a:p>
          <a:p>
            <a:pPr marL="0" marR="0" lvl="0" indent="0" algn="l" rtl="0">
              <a:spcBef>
                <a:spcPts val="0"/>
              </a:spcBef>
              <a:spcAft>
                <a:spcPts val="0"/>
              </a:spcAft>
              <a:buNone/>
            </a:pPr>
            <a:r>
              <a:rPr lang="en-US" sz="2400">
                <a:solidFill>
                  <a:schemeClr val="lt1"/>
                </a:solidFill>
                <a:latin typeface="Arial"/>
                <a:ea typeface="Arial"/>
                <a:cs typeface="Arial"/>
                <a:sym typeface="Arial"/>
              </a:rPr>
              <a:t>- Truyền thống lịch sử</a:t>
            </a:r>
            <a:endParaRPr sz="2400">
              <a:solidFill>
                <a:schemeClr val="lt1"/>
              </a:solidFill>
              <a:latin typeface="Arial"/>
              <a:ea typeface="Arial"/>
              <a:cs typeface="Arial"/>
              <a:sym typeface="Arial"/>
            </a:endParaRPr>
          </a:p>
          <a:p>
            <a:pPr marL="0" marR="0" lvl="0" indent="0" algn="l" rtl="0">
              <a:spcBef>
                <a:spcPts val="0"/>
              </a:spcBef>
              <a:spcAft>
                <a:spcPts val="0"/>
              </a:spcAft>
              <a:buNone/>
            </a:pPr>
            <a:r>
              <a:rPr lang="en-US" sz="2400">
                <a:solidFill>
                  <a:schemeClr val="lt1"/>
                </a:solidFill>
                <a:latin typeface="Arial"/>
                <a:ea typeface="Arial"/>
                <a:cs typeface="Arial"/>
                <a:sym typeface="Arial"/>
              </a:rPr>
              <a:t>- Chế độ chính trị, chủ quyền riêng</a:t>
            </a:r>
            <a:endParaRPr sz="2400">
              <a:solidFill>
                <a:schemeClr val="lt1"/>
              </a:solidFill>
              <a:latin typeface="Arial"/>
              <a:ea typeface="Arial"/>
              <a:cs typeface="Arial"/>
              <a:sym typeface="Arial"/>
            </a:endParaRPr>
          </a:p>
        </p:txBody>
      </p:sp>
      <p:sp>
        <p:nvSpPr>
          <p:cNvPr id="269" name="Google Shape;269;p20"/>
          <p:cNvSpPr/>
          <p:nvPr/>
        </p:nvSpPr>
        <p:spPr>
          <a:xfrm>
            <a:off x="618980" y="4520695"/>
            <a:ext cx="10945492" cy="1532727"/>
          </a:xfrm>
          <a:prstGeom prst="rect">
            <a:avLst/>
          </a:prstGeom>
          <a:noFill/>
          <a:ln w="3175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600" b="1">
                <a:solidFill>
                  <a:srgbClr val="FFFF00"/>
                </a:solidFill>
                <a:latin typeface="Arial"/>
                <a:ea typeface="Arial"/>
                <a:cs typeface="Arial"/>
                <a:sym typeface="Arial"/>
              </a:rPr>
              <a:t>Lời tuyên ngôn độc lập hào hùng, tràn đầy niềm tự hào dân tộc</a:t>
            </a:r>
            <a:endParaRPr sz="2600" b="1">
              <a:solidFill>
                <a:srgbClr val="FFFF00"/>
              </a:solidFill>
              <a:latin typeface="Arial"/>
              <a:ea typeface="Arial"/>
              <a:cs typeface="Arial"/>
              <a:sym typeface="Arial"/>
            </a:endParaRPr>
          </a:p>
          <a:p>
            <a:pPr marL="0" marR="0" lvl="0" indent="0" algn="just" rtl="0">
              <a:lnSpc>
                <a:spcPct val="120000"/>
              </a:lnSpc>
              <a:spcBef>
                <a:spcPts val="0"/>
              </a:spcBef>
              <a:spcAft>
                <a:spcPts val="0"/>
              </a:spcAft>
              <a:buNone/>
            </a:pPr>
            <a:r>
              <a:rPr lang="en-US" sz="2600" b="1">
                <a:solidFill>
                  <a:srgbClr val="FFFF00"/>
                </a:solidFill>
                <a:latin typeface="Arial"/>
                <a:ea typeface="Arial"/>
                <a:cs typeface="Arial"/>
                <a:sym typeface="Arial"/>
              </a:rPr>
              <a:t>Lời tuyên ngôn về sự chính danh của một vị hoàng đế mới, một triều đại mới.</a:t>
            </a:r>
            <a:endParaRPr sz="2600" b="1">
              <a:solidFill>
                <a:srgbClr val="FFFF00"/>
              </a:solidFill>
              <a:latin typeface="Arial"/>
              <a:ea typeface="Arial"/>
              <a:cs typeface="Arial"/>
              <a:sym typeface="Arial"/>
            </a:endParaRPr>
          </a:p>
        </p:txBody>
      </p:sp>
      <p:sp>
        <p:nvSpPr>
          <p:cNvPr id="270" name="Google Shape;270;p20"/>
          <p:cNvSpPr/>
          <p:nvPr/>
        </p:nvSpPr>
        <p:spPr>
          <a:xfrm rot="5400000">
            <a:off x="5381259" y="3924150"/>
            <a:ext cx="560446" cy="331154"/>
          </a:xfrm>
          <a:prstGeom prst="notchedRightArrow">
            <a:avLst>
              <a:gd name="adj1" fmla="val 50000"/>
              <a:gd name="adj2" fmla="val 50000"/>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500"/>
                                        <p:tgtEl>
                                          <p:spTgt spid="26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fade">
                                      <p:cBhvr>
                                        <p:cTn id="12" dur="1000"/>
                                        <p:tgtEl>
                                          <p:spTgt spid="270"/>
                                        </p:tgtEl>
                                      </p:cBhvr>
                                    </p:animEffect>
                                  </p:childTnLst>
                                </p:cTn>
                              </p:par>
                              <p:par>
                                <p:cTn id="13" presetID="10" presetClass="entr" presetSubtype="0" fill="hold" nodeType="withEffect">
                                  <p:stCondLst>
                                    <p:cond delay="0"/>
                                  </p:stCondLst>
                                  <p:childTnLst>
                                    <p:set>
                                      <p:cBhvr>
                                        <p:cTn id="14" dur="1" fill="hold">
                                          <p:stCondLst>
                                            <p:cond delay="0"/>
                                          </p:stCondLst>
                                        </p:cTn>
                                        <p:tgtEl>
                                          <p:spTgt spid="269"/>
                                        </p:tgtEl>
                                        <p:attrNameLst>
                                          <p:attrName>style.visibility</p:attrName>
                                        </p:attrNameLst>
                                      </p:cBhvr>
                                      <p:to>
                                        <p:strVal val="visible"/>
                                      </p:to>
                                    </p:set>
                                    <p:animEffect transition="in" filter="fade">
                                      <p:cBhvr>
                                        <p:cTn id="15"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6" name="Google Shape;276;p21"/>
          <p:cNvSpPr txBox="1"/>
          <p:nvPr/>
        </p:nvSpPr>
        <p:spPr>
          <a:xfrm>
            <a:off x="478300" y="322241"/>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II. TÌM HIỂU CHI TIẾT</a:t>
            </a:r>
            <a:endParaRPr sz="2800" b="1">
              <a:solidFill>
                <a:srgbClr val="FFC000"/>
              </a:solidFill>
              <a:latin typeface="Arial"/>
              <a:ea typeface="Arial"/>
              <a:cs typeface="Arial"/>
              <a:sym typeface="Arial"/>
            </a:endParaRPr>
          </a:p>
        </p:txBody>
      </p:sp>
      <p:sp>
        <p:nvSpPr>
          <p:cNvPr id="277" name="Google Shape;277;p21"/>
          <p:cNvSpPr/>
          <p:nvPr/>
        </p:nvSpPr>
        <p:spPr>
          <a:xfrm>
            <a:off x="3981156" y="1280160"/>
            <a:ext cx="4332849" cy="1499569"/>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CHÂN LÍ VỀ SỰ TỒN TẠI ĐỘC LẬP CÓ CHỦ QUYỀN CỦA DÂN TỘC ĐẠI VIỆT</a:t>
            </a:r>
            <a:endParaRPr sz="2400" b="1">
              <a:solidFill>
                <a:schemeClr val="lt1"/>
              </a:solidFill>
              <a:latin typeface="Arial"/>
              <a:ea typeface="Arial"/>
              <a:cs typeface="Arial"/>
              <a:sym typeface="Arial"/>
            </a:endParaRPr>
          </a:p>
        </p:txBody>
      </p:sp>
      <p:cxnSp>
        <p:nvCxnSpPr>
          <p:cNvPr id="278" name="Google Shape;278;p21"/>
          <p:cNvCxnSpPr/>
          <p:nvPr/>
        </p:nvCxnSpPr>
        <p:spPr>
          <a:xfrm>
            <a:off x="8314005" y="2028232"/>
            <a:ext cx="2461847" cy="17048"/>
          </a:xfrm>
          <a:prstGeom prst="straightConnector1">
            <a:avLst/>
          </a:prstGeom>
          <a:noFill/>
          <a:ln w="31750" cap="flat" cmpd="sng">
            <a:solidFill>
              <a:srgbClr val="FFC000"/>
            </a:solidFill>
            <a:prstDash val="solid"/>
            <a:miter lim="800000"/>
            <a:headEnd type="none" w="sm" len="sm"/>
            <a:tailEnd type="none" w="sm" len="sm"/>
          </a:ln>
        </p:spPr>
      </p:cxnSp>
      <p:cxnSp>
        <p:nvCxnSpPr>
          <p:cNvPr id="279" name="Google Shape;279;p21"/>
          <p:cNvCxnSpPr>
            <a:endCxn id="277" idx="1"/>
          </p:cNvCxnSpPr>
          <p:nvPr/>
        </p:nvCxnSpPr>
        <p:spPr>
          <a:xfrm>
            <a:off x="1134756" y="2028144"/>
            <a:ext cx="2846400" cy="1800"/>
          </a:xfrm>
          <a:prstGeom prst="straightConnector1">
            <a:avLst/>
          </a:prstGeom>
          <a:noFill/>
          <a:ln w="31750" cap="flat" cmpd="sng">
            <a:solidFill>
              <a:srgbClr val="FFC000"/>
            </a:solidFill>
            <a:prstDash val="solid"/>
            <a:miter lim="800000"/>
            <a:headEnd type="none" w="sm" len="sm"/>
            <a:tailEnd type="none" w="sm" len="sm"/>
          </a:ln>
        </p:spPr>
      </p:cxnSp>
      <p:cxnSp>
        <p:nvCxnSpPr>
          <p:cNvPr id="280" name="Google Shape;280;p21"/>
          <p:cNvCxnSpPr/>
          <p:nvPr/>
        </p:nvCxnSpPr>
        <p:spPr>
          <a:xfrm flipH="1">
            <a:off x="1124243" y="2045280"/>
            <a:ext cx="10550" cy="1595463"/>
          </a:xfrm>
          <a:prstGeom prst="straightConnector1">
            <a:avLst/>
          </a:prstGeom>
          <a:noFill/>
          <a:ln w="31750" cap="flat" cmpd="sng">
            <a:solidFill>
              <a:srgbClr val="FFC000"/>
            </a:solidFill>
            <a:prstDash val="solid"/>
            <a:miter lim="800000"/>
            <a:headEnd type="none" w="sm" len="sm"/>
            <a:tailEnd type="none" w="sm" len="sm"/>
          </a:ln>
        </p:spPr>
      </p:cxnSp>
      <p:cxnSp>
        <p:nvCxnSpPr>
          <p:cNvPr id="281" name="Google Shape;281;p21"/>
          <p:cNvCxnSpPr/>
          <p:nvPr/>
        </p:nvCxnSpPr>
        <p:spPr>
          <a:xfrm>
            <a:off x="10775852" y="2028232"/>
            <a:ext cx="0" cy="1612511"/>
          </a:xfrm>
          <a:prstGeom prst="straightConnector1">
            <a:avLst/>
          </a:prstGeom>
          <a:noFill/>
          <a:ln w="31750" cap="flat" cmpd="sng">
            <a:solidFill>
              <a:srgbClr val="FFC000"/>
            </a:solidFill>
            <a:prstDash val="solid"/>
            <a:miter lim="800000"/>
            <a:headEnd type="none" w="sm" len="sm"/>
            <a:tailEnd type="none" w="sm" len="sm"/>
          </a:ln>
        </p:spPr>
      </p:cxnSp>
      <p:sp>
        <p:nvSpPr>
          <p:cNvPr id="282" name="Google Shape;282;p21"/>
          <p:cNvSpPr/>
          <p:nvPr/>
        </p:nvSpPr>
        <p:spPr>
          <a:xfrm>
            <a:off x="293522" y="3677674"/>
            <a:ext cx="1711570" cy="1398280"/>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Văn hiến lâu đời</a:t>
            </a:r>
            <a:endParaRPr sz="2400" b="1">
              <a:solidFill>
                <a:srgbClr val="FFFFFF"/>
              </a:solidFill>
              <a:latin typeface="Arial"/>
              <a:ea typeface="Arial"/>
              <a:cs typeface="Arial"/>
              <a:sym typeface="Arial"/>
            </a:endParaRPr>
          </a:p>
        </p:txBody>
      </p:sp>
      <p:sp>
        <p:nvSpPr>
          <p:cNvPr id="283" name="Google Shape;283;p21"/>
          <p:cNvSpPr/>
          <p:nvPr/>
        </p:nvSpPr>
        <p:spPr>
          <a:xfrm>
            <a:off x="9879106" y="3640743"/>
            <a:ext cx="1967063" cy="1381421"/>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Chế độ, chủ quyền riêng</a:t>
            </a:r>
            <a:endParaRPr sz="2400" b="1">
              <a:solidFill>
                <a:srgbClr val="FFFFFF"/>
              </a:solidFill>
              <a:latin typeface="Arial"/>
              <a:ea typeface="Arial"/>
              <a:cs typeface="Arial"/>
              <a:sym typeface="Arial"/>
            </a:endParaRPr>
          </a:p>
        </p:txBody>
      </p:sp>
      <p:sp>
        <p:nvSpPr>
          <p:cNvPr id="284" name="Google Shape;284;p21"/>
          <p:cNvSpPr/>
          <p:nvPr/>
        </p:nvSpPr>
        <p:spPr>
          <a:xfrm>
            <a:off x="3771517" y="3640743"/>
            <a:ext cx="1252028" cy="1381423"/>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Phong tục</a:t>
            </a:r>
            <a:endParaRPr sz="2400" b="1">
              <a:solidFill>
                <a:srgbClr val="FFFFFF"/>
              </a:solidFill>
              <a:latin typeface="Arial"/>
              <a:ea typeface="Arial"/>
              <a:cs typeface="Arial"/>
              <a:sym typeface="Arial"/>
            </a:endParaRPr>
          </a:p>
          <a:p>
            <a:pPr marL="0" marR="0" lvl="0" indent="0" algn="ctr" rtl="0">
              <a:spcBef>
                <a:spcPts val="0"/>
              </a:spcBef>
              <a:spcAft>
                <a:spcPts val="0"/>
              </a:spcAft>
              <a:buNone/>
            </a:pPr>
            <a:r>
              <a:rPr lang="en-US" sz="2400" b="1">
                <a:solidFill>
                  <a:srgbClr val="FFFFFF"/>
                </a:solidFill>
                <a:latin typeface="Arial"/>
                <a:ea typeface="Arial"/>
                <a:cs typeface="Arial"/>
                <a:sym typeface="Arial"/>
              </a:rPr>
              <a:t> riêng </a:t>
            </a:r>
            <a:endParaRPr sz="2400" b="1">
              <a:solidFill>
                <a:srgbClr val="FFFFFF"/>
              </a:solidFill>
              <a:latin typeface="Arial"/>
              <a:ea typeface="Arial"/>
              <a:cs typeface="Arial"/>
              <a:sym typeface="Arial"/>
            </a:endParaRPr>
          </a:p>
        </p:txBody>
      </p:sp>
      <p:sp>
        <p:nvSpPr>
          <p:cNvPr id="285" name="Google Shape;285;p21"/>
          <p:cNvSpPr/>
          <p:nvPr/>
        </p:nvSpPr>
        <p:spPr>
          <a:xfrm>
            <a:off x="2175066" y="3683213"/>
            <a:ext cx="1325304" cy="1374811"/>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Lãnh thổ riêng</a:t>
            </a:r>
            <a:endParaRPr sz="2400" b="1">
              <a:solidFill>
                <a:srgbClr val="FFFFFF"/>
              </a:solidFill>
              <a:latin typeface="Arial"/>
              <a:ea typeface="Arial"/>
              <a:cs typeface="Arial"/>
              <a:sym typeface="Arial"/>
            </a:endParaRPr>
          </a:p>
        </p:txBody>
      </p:sp>
      <p:sp>
        <p:nvSpPr>
          <p:cNvPr id="286" name="Google Shape;286;p21"/>
          <p:cNvSpPr/>
          <p:nvPr/>
        </p:nvSpPr>
        <p:spPr>
          <a:xfrm>
            <a:off x="8050305" y="3640743"/>
            <a:ext cx="1465315" cy="1381422"/>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Lịch sử riêng</a:t>
            </a:r>
            <a:endParaRPr sz="2400" b="1">
              <a:solidFill>
                <a:srgbClr val="FFFFFF"/>
              </a:solidFill>
              <a:latin typeface="Arial"/>
              <a:ea typeface="Arial"/>
              <a:cs typeface="Arial"/>
              <a:sym typeface="Arial"/>
            </a:endParaRPr>
          </a:p>
        </p:txBody>
      </p:sp>
      <p:sp>
        <p:nvSpPr>
          <p:cNvPr id="287" name="Google Shape;287;p21"/>
          <p:cNvSpPr txBox="1"/>
          <p:nvPr/>
        </p:nvSpPr>
        <p:spPr>
          <a:xfrm>
            <a:off x="4120107" y="725403"/>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SƠ ĐỒ LẬP LUẬN PHẦN 2</a:t>
            </a:r>
            <a:endParaRPr sz="2800" b="1">
              <a:solidFill>
                <a:srgbClr val="FFC000"/>
              </a:solidFill>
              <a:latin typeface="Arial"/>
              <a:ea typeface="Arial"/>
              <a:cs typeface="Arial"/>
              <a:sym typeface="Arial"/>
            </a:endParaRPr>
          </a:p>
        </p:txBody>
      </p:sp>
      <p:cxnSp>
        <p:nvCxnSpPr>
          <p:cNvPr id="288" name="Google Shape;288;p21"/>
          <p:cNvCxnSpPr>
            <a:stCxn id="285" idx="0"/>
          </p:cNvCxnSpPr>
          <p:nvPr/>
        </p:nvCxnSpPr>
        <p:spPr>
          <a:xfrm rot="10800000" flipH="1">
            <a:off x="2837718" y="2771213"/>
            <a:ext cx="3124500" cy="912000"/>
          </a:xfrm>
          <a:prstGeom prst="straightConnector1">
            <a:avLst/>
          </a:prstGeom>
          <a:noFill/>
          <a:ln w="31750" cap="flat" cmpd="sng">
            <a:solidFill>
              <a:srgbClr val="FFC000"/>
            </a:solidFill>
            <a:prstDash val="solid"/>
            <a:miter lim="800000"/>
            <a:headEnd type="none" w="sm" len="sm"/>
            <a:tailEnd type="none" w="sm" len="sm"/>
          </a:ln>
        </p:spPr>
      </p:cxnSp>
      <p:cxnSp>
        <p:nvCxnSpPr>
          <p:cNvPr id="289" name="Google Shape;289;p21"/>
          <p:cNvCxnSpPr>
            <a:stCxn id="284" idx="0"/>
          </p:cNvCxnSpPr>
          <p:nvPr/>
        </p:nvCxnSpPr>
        <p:spPr>
          <a:xfrm rot="10800000" flipH="1">
            <a:off x="4397531" y="2771343"/>
            <a:ext cx="1536300" cy="869400"/>
          </a:xfrm>
          <a:prstGeom prst="straightConnector1">
            <a:avLst/>
          </a:prstGeom>
          <a:noFill/>
          <a:ln w="31750" cap="flat" cmpd="sng">
            <a:solidFill>
              <a:srgbClr val="FFC000"/>
            </a:solidFill>
            <a:prstDash val="solid"/>
            <a:miter lim="800000"/>
            <a:headEnd type="none" w="sm" len="sm"/>
            <a:tailEnd type="none" w="sm" len="sm"/>
          </a:ln>
        </p:spPr>
      </p:cxnSp>
      <p:cxnSp>
        <p:nvCxnSpPr>
          <p:cNvPr id="290" name="Google Shape;290;p21"/>
          <p:cNvCxnSpPr>
            <a:stCxn id="286" idx="0"/>
          </p:cNvCxnSpPr>
          <p:nvPr/>
        </p:nvCxnSpPr>
        <p:spPr>
          <a:xfrm rot="10800000">
            <a:off x="5831562" y="2771343"/>
            <a:ext cx="2951400" cy="869400"/>
          </a:xfrm>
          <a:prstGeom prst="straightConnector1">
            <a:avLst/>
          </a:prstGeom>
          <a:noFill/>
          <a:ln w="31750" cap="flat" cmpd="sng">
            <a:solidFill>
              <a:srgbClr val="FFC000"/>
            </a:solidFill>
            <a:prstDash val="solid"/>
            <a:miter lim="800000"/>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6" name="Google Shape;296;p22"/>
          <p:cNvSpPr/>
          <p:nvPr/>
        </p:nvSpPr>
        <p:spPr>
          <a:xfrm>
            <a:off x="817170" y="496868"/>
            <a:ext cx="1037257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C000"/>
                </a:solidFill>
                <a:latin typeface="Arial"/>
                <a:ea typeface="Arial"/>
                <a:cs typeface="Arial"/>
                <a:sym typeface="Arial"/>
              </a:rPr>
              <a:t>Ý THỨC VỀ DÂN TỘC </a:t>
            </a:r>
            <a:endParaRPr/>
          </a:p>
          <a:p>
            <a:pPr marL="0" marR="0" lvl="0" indent="0" algn="ctr" rtl="0">
              <a:spcBef>
                <a:spcPts val="0"/>
              </a:spcBef>
              <a:spcAft>
                <a:spcPts val="0"/>
              </a:spcAft>
              <a:buNone/>
            </a:pPr>
            <a:r>
              <a:rPr lang="en-US" sz="2400" b="1">
                <a:solidFill>
                  <a:srgbClr val="FFC000"/>
                </a:solidFill>
                <a:latin typeface="Arial"/>
                <a:ea typeface="Arial"/>
                <a:cs typeface="Arial"/>
                <a:sym typeface="Arial"/>
              </a:rPr>
              <a:t>TRONG SÔNG NÚI NƯỚC NAM VÀ BÌNH NGÔ ĐẠI CÁO</a:t>
            </a:r>
            <a:endParaRPr sz="2400" b="1">
              <a:solidFill>
                <a:srgbClr val="FFC000"/>
              </a:solidFill>
              <a:latin typeface="Arial"/>
              <a:ea typeface="Arial"/>
              <a:cs typeface="Arial"/>
              <a:sym typeface="Arial"/>
            </a:endParaRPr>
          </a:p>
          <a:p>
            <a:pPr marL="0" marR="0" lvl="0" indent="0" algn="just" rtl="0">
              <a:spcBef>
                <a:spcPts val="0"/>
              </a:spcBef>
              <a:spcAft>
                <a:spcPts val="0"/>
              </a:spcAft>
              <a:buNone/>
            </a:pPr>
            <a:endParaRPr sz="2400">
              <a:solidFill>
                <a:srgbClr val="FFC000"/>
              </a:solidFill>
              <a:latin typeface="Calibri"/>
              <a:ea typeface="Calibri"/>
              <a:cs typeface="Calibri"/>
              <a:sym typeface="Calibri"/>
            </a:endParaRPr>
          </a:p>
        </p:txBody>
      </p:sp>
      <p:sp>
        <p:nvSpPr>
          <p:cNvPr id="297" name="Google Shape;297;p22"/>
          <p:cNvSpPr txBox="1"/>
          <p:nvPr/>
        </p:nvSpPr>
        <p:spPr>
          <a:xfrm>
            <a:off x="5092501" y="2707869"/>
            <a:ext cx="369980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Arial"/>
                <a:ea typeface="Arial"/>
                <a:cs typeface="Arial"/>
                <a:sym typeface="Arial"/>
              </a:rPr>
              <a:t>Cương vực lãnh thổ</a:t>
            </a:r>
            <a:endParaRPr sz="2400">
              <a:solidFill>
                <a:schemeClr val="dk1"/>
              </a:solidFill>
              <a:latin typeface="Calibri"/>
              <a:ea typeface="Calibri"/>
              <a:cs typeface="Calibri"/>
              <a:sym typeface="Calibri"/>
            </a:endParaRPr>
          </a:p>
        </p:txBody>
      </p:sp>
      <p:sp>
        <p:nvSpPr>
          <p:cNvPr id="298" name="Google Shape;298;p22"/>
          <p:cNvSpPr txBox="1"/>
          <p:nvPr/>
        </p:nvSpPr>
        <p:spPr>
          <a:xfrm>
            <a:off x="5092501" y="3184788"/>
            <a:ext cx="369980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Arial"/>
                <a:ea typeface="Arial"/>
                <a:cs typeface="Arial"/>
                <a:sym typeface="Arial"/>
              </a:rPr>
              <a:t>Chủ quyền</a:t>
            </a:r>
            <a:endParaRPr sz="2400">
              <a:solidFill>
                <a:schemeClr val="dk1"/>
              </a:solidFill>
              <a:latin typeface="Calibri"/>
              <a:ea typeface="Calibri"/>
              <a:cs typeface="Calibri"/>
              <a:sym typeface="Calibri"/>
            </a:endParaRPr>
          </a:p>
        </p:txBody>
      </p:sp>
      <p:graphicFrame>
        <p:nvGraphicFramePr>
          <p:cNvPr id="299" name="Google Shape;299;p22"/>
          <p:cNvGraphicFramePr/>
          <p:nvPr/>
        </p:nvGraphicFramePr>
        <p:xfrm>
          <a:off x="1676394" y="1454463"/>
          <a:ext cx="8128000" cy="4713575"/>
        </p:xfrm>
        <a:graphic>
          <a:graphicData uri="http://schemas.openxmlformats.org/drawingml/2006/table">
            <a:tbl>
              <a:tblPr firstRow="1" bandRow="1">
                <a:noFill/>
                <a:tableStyleId>{BE44E63A-6163-42AB-95A7-8EA13DCA5C43}</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1534150">
                <a:tc>
                  <a:txBody>
                    <a:bodyPr/>
                    <a:lstStyle/>
                    <a:p>
                      <a:pPr marL="0" marR="0" lvl="0" indent="0" algn="l" rtl="0">
                        <a:spcBef>
                          <a:spcPts val="0"/>
                        </a:spcBef>
                        <a:spcAft>
                          <a:spcPts val="0"/>
                        </a:spcAft>
                        <a:buNone/>
                      </a:pPr>
                      <a:endParaRPr sz="1800"/>
                    </a:p>
                  </a:txBody>
                  <a:tcPr marL="91450" marR="91450" marT="45725" marB="45725">
                    <a:solidFill>
                      <a:srgbClr val="009900"/>
                    </a:solidFill>
                  </a:tcPr>
                </a:tc>
                <a:tc>
                  <a:txBody>
                    <a:bodyPr/>
                    <a:lstStyle/>
                    <a:p>
                      <a:pPr marL="0" marR="0" lvl="0" indent="0" algn="l" rtl="0">
                        <a:spcBef>
                          <a:spcPts val="0"/>
                        </a:spcBef>
                        <a:spcAft>
                          <a:spcPts val="0"/>
                        </a:spcAft>
                        <a:buNone/>
                      </a:pPr>
                      <a:endParaRPr sz="1800"/>
                    </a:p>
                  </a:txBody>
                  <a:tcPr marL="91450" marR="91450" marT="45725" marB="45725">
                    <a:solidFill>
                      <a:srgbClr val="009900"/>
                    </a:solidFill>
                  </a:tcPr>
                </a:tc>
                <a:extLst>
                  <a:ext uri="{0D108BD9-81ED-4DB2-BD59-A6C34878D82A}">
                    <a16:rowId xmlns:a16="http://schemas.microsoft.com/office/drawing/2014/main" val="10000"/>
                  </a:ext>
                </a:extLst>
              </a:tr>
              <a:tr h="3179425">
                <a:tc>
                  <a:txBody>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    Chủ quyền</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Cương vực lãnh thổ</a:t>
                      </a:r>
                      <a:endParaRPr sz="2400">
                        <a:solidFill>
                          <a:schemeClr val="lt1"/>
                        </a:solidFill>
                        <a:latin typeface="Arial"/>
                        <a:ea typeface="Arial"/>
                        <a:cs typeface="Arial"/>
                        <a:sym typeface="Arial"/>
                      </a:endParaRPr>
                    </a:p>
                  </a:txBody>
                  <a:tcPr marL="91450" marR="91450" marT="45725" marB="45725">
                    <a:solidFill>
                      <a:srgbClr val="009900"/>
                    </a:solidFill>
                  </a:tcPr>
                </a:tc>
                <a:tc>
                  <a:txBody>
                    <a:bodyPr/>
                    <a:lstStyle/>
                    <a:p>
                      <a:pPr marL="0" marR="0" lvl="0" indent="0" algn="l" rtl="0">
                        <a:spcBef>
                          <a:spcPts val="0"/>
                        </a:spcBef>
                        <a:spcAft>
                          <a:spcPts val="0"/>
                        </a:spcAft>
                        <a:buNone/>
                      </a:pPr>
                      <a:endParaRPr sz="1800"/>
                    </a:p>
                  </a:txBody>
                  <a:tcPr marL="91450" marR="91450" marT="45725" marB="45725">
                    <a:solidFill>
                      <a:srgbClr val="009900"/>
                    </a:solidFill>
                  </a:tcPr>
                </a:tc>
                <a:extLst>
                  <a:ext uri="{0D108BD9-81ED-4DB2-BD59-A6C34878D82A}">
                    <a16:rowId xmlns:a16="http://schemas.microsoft.com/office/drawing/2014/main" val="10001"/>
                  </a:ext>
                </a:extLst>
              </a:tr>
            </a:tbl>
          </a:graphicData>
        </a:graphic>
      </p:graphicFrame>
      <p:sp>
        <p:nvSpPr>
          <p:cNvPr id="300" name="Google Shape;300;p22"/>
          <p:cNvSpPr txBox="1"/>
          <p:nvPr/>
        </p:nvSpPr>
        <p:spPr>
          <a:xfrm>
            <a:off x="1896793" y="1936663"/>
            <a:ext cx="3699801" cy="461665"/>
          </a:xfrm>
          <a:prstGeom prst="rect">
            <a:avLst/>
          </a:prstGeom>
          <a:solidFill>
            <a:srgbClr val="FFC000"/>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33CC"/>
                </a:solidFill>
                <a:latin typeface="Arial"/>
                <a:ea typeface="Arial"/>
                <a:cs typeface="Arial"/>
                <a:sym typeface="Arial"/>
              </a:rPr>
              <a:t>SÔNG NÚI NƯỚC NAM</a:t>
            </a:r>
            <a:endParaRPr sz="2400">
              <a:solidFill>
                <a:srgbClr val="0033CC"/>
              </a:solidFill>
              <a:latin typeface="Calibri"/>
              <a:ea typeface="Calibri"/>
              <a:cs typeface="Calibri"/>
              <a:sym typeface="Calibri"/>
            </a:endParaRPr>
          </a:p>
        </p:txBody>
      </p:sp>
      <p:sp>
        <p:nvSpPr>
          <p:cNvPr id="301" name="Google Shape;301;p22"/>
          <p:cNvSpPr txBox="1"/>
          <p:nvPr/>
        </p:nvSpPr>
        <p:spPr>
          <a:xfrm>
            <a:off x="5860754" y="1953004"/>
            <a:ext cx="3699801" cy="461665"/>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33CC"/>
                </a:solidFill>
                <a:latin typeface="Arial"/>
                <a:ea typeface="Arial"/>
                <a:cs typeface="Arial"/>
                <a:sym typeface="Arial"/>
              </a:rPr>
              <a:t>BÌNH NGÔ ĐẠI CÁO</a:t>
            </a:r>
            <a:endParaRPr sz="2400" b="1">
              <a:solidFill>
                <a:srgbClr val="0033CC"/>
              </a:solidFill>
              <a:latin typeface="Arial"/>
              <a:ea typeface="Arial"/>
              <a:cs typeface="Arial"/>
              <a:sym typeface="Arial"/>
            </a:endParaRPr>
          </a:p>
        </p:txBody>
      </p:sp>
      <p:sp>
        <p:nvSpPr>
          <p:cNvPr id="302" name="Google Shape;302;p22"/>
          <p:cNvSpPr txBox="1"/>
          <p:nvPr/>
        </p:nvSpPr>
        <p:spPr>
          <a:xfrm>
            <a:off x="5974211" y="3141193"/>
            <a:ext cx="369980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Arial"/>
                <a:ea typeface="Arial"/>
                <a:cs typeface="Arial"/>
                <a:sym typeface="Arial"/>
              </a:rPr>
              <a:t>Văn hiến lâu đời</a:t>
            </a:r>
            <a:endParaRPr sz="2400">
              <a:solidFill>
                <a:schemeClr val="lt1"/>
              </a:solidFill>
              <a:latin typeface="Calibri"/>
              <a:ea typeface="Calibri"/>
              <a:cs typeface="Calibri"/>
              <a:sym typeface="Calibri"/>
            </a:endParaRPr>
          </a:p>
        </p:txBody>
      </p:sp>
      <p:sp>
        <p:nvSpPr>
          <p:cNvPr id="303" name="Google Shape;303;p22"/>
          <p:cNvSpPr txBox="1"/>
          <p:nvPr/>
        </p:nvSpPr>
        <p:spPr>
          <a:xfrm>
            <a:off x="5936563" y="4127129"/>
            <a:ext cx="315076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Phong tục tập quán</a:t>
            </a:r>
            <a:endParaRPr sz="2400">
              <a:solidFill>
                <a:schemeClr val="lt1"/>
              </a:solidFill>
              <a:latin typeface="Calibri"/>
              <a:ea typeface="Calibri"/>
              <a:cs typeface="Calibri"/>
              <a:sym typeface="Calibri"/>
            </a:endParaRPr>
          </a:p>
        </p:txBody>
      </p:sp>
      <p:sp>
        <p:nvSpPr>
          <p:cNvPr id="304" name="Google Shape;304;p22"/>
          <p:cNvSpPr txBox="1"/>
          <p:nvPr/>
        </p:nvSpPr>
        <p:spPr>
          <a:xfrm>
            <a:off x="5860754" y="4629796"/>
            <a:ext cx="34114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Truyền thống lịch sử</a:t>
            </a:r>
            <a:endParaRPr sz="2400">
              <a:solidFill>
                <a:schemeClr val="lt1"/>
              </a:solidFill>
              <a:latin typeface="Calibri"/>
              <a:ea typeface="Calibri"/>
              <a:cs typeface="Calibri"/>
              <a:sym typeface="Calibri"/>
            </a:endParaRPr>
          </a:p>
        </p:txBody>
      </p:sp>
      <p:sp>
        <p:nvSpPr>
          <p:cNvPr id="305" name="Google Shape;305;p22"/>
          <p:cNvSpPr txBox="1"/>
          <p:nvPr/>
        </p:nvSpPr>
        <p:spPr>
          <a:xfrm>
            <a:off x="5796018" y="5587391"/>
            <a:ext cx="4056185"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=&gt; Toàn diện và sâu sắc.</a:t>
            </a:r>
            <a:endParaRPr sz="2400">
              <a:solidFill>
                <a:schemeClr val="dk1"/>
              </a:solidFill>
              <a:latin typeface="Calibri"/>
              <a:ea typeface="Calibri"/>
              <a:cs typeface="Calibri"/>
              <a:sym typeface="Calibri"/>
            </a:endParaRPr>
          </a:p>
        </p:txBody>
      </p:sp>
      <p:sp>
        <p:nvSpPr>
          <p:cNvPr id="306" name="Google Shape;306;p22"/>
          <p:cNvSpPr txBox="1"/>
          <p:nvPr/>
        </p:nvSpPr>
        <p:spPr>
          <a:xfrm>
            <a:off x="5974211" y="3646453"/>
            <a:ext cx="369980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Arial"/>
                <a:ea typeface="Arial"/>
                <a:cs typeface="Arial"/>
                <a:sym typeface="Arial"/>
              </a:rPr>
              <a:t>Cương vực lãnh thổ</a:t>
            </a:r>
            <a:endParaRPr sz="2400">
              <a:solidFill>
                <a:schemeClr val="lt1"/>
              </a:solidFill>
              <a:latin typeface="Calibri"/>
              <a:ea typeface="Calibri"/>
              <a:cs typeface="Calibri"/>
              <a:sym typeface="Calibri"/>
            </a:endParaRPr>
          </a:p>
        </p:txBody>
      </p:sp>
      <p:sp>
        <p:nvSpPr>
          <p:cNvPr id="307" name="Google Shape;307;p22"/>
          <p:cNvSpPr txBox="1"/>
          <p:nvPr/>
        </p:nvSpPr>
        <p:spPr>
          <a:xfrm>
            <a:off x="6003459" y="5151474"/>
            <a:ext cx="341140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Arial"/>
                <a:ea typeface="Arial"/>
                <a:cs typeface="Arial"/>
                <a:sym typeface="Arial"/>
              </a:rPr>
              <a:t>Chủ quyền riêng</a:t>
            </a:r>
            <a:endParaRPr sz="24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par>
                                <p:cTn id="8" presetID="10" presetClass="entr" presetSubtype="0" fill="hold" nodeType="withEffect">
                                  <p:stCondLst>
                                    <p:cond delay="0"/>
                                  </p:stCondLst>
                                  <p:childTnLst>
                                    <p:set>
                                      <p:cBhvr>
                                        <p:cTn id="9" dur="1" fill="hold">
                                          <p:stCondLst>
                                            <p:cond delay="0"/>
                                          </p:stCondLst>
                                        </p:cTn>
                                        <p:tgtEl>
                                          <p:spTgt spid="303"/>
                                        </p:tgtEl>
                                        <p:attrNameLst>
                                          <p:attrName>style.visibility</p:attrName>
                                        </p:attrNameLst>
                                      </p:cBhvr>
                                      <p:to>
                                        <p:strVal val="visible"/>
                                      </p:to>
                                    </p:set>
                                    <p:animEffect transition="in" filter="fade">
                                      <p:cBhvr>
                                        <p:cTn id="10" dur="1000"/>
                                        <p:tgtEl>
                                          <p:spTgt spid="303"/>
                                        </p:tgtEl>
                                      </p:cBhvr>
                                    </p:animEffect>
                                  </p:childTnLst>
                                </p:cTn>
                              </p:par>
                              <p:par>
                                <p:cTn id="11" presetID="10" presetClass="entr" presetSubtype="0" fill="hold" nodeType="withEffect">
                                  <p:stCondLst>
                                    <p:cond delay="0"/>
                                  </p:stCondLst>
                                  <p:childTnLst>
                                    <p:set>
                                      <p:cBhvr>
                                        <p:cTn id="12" dur="1" fill="hold">
                                          <p:stCondLst>
                                            <p:cond delay="0"/>
                                          </p:stCondLst>
                                        </p:cTn>
                                        <p:tgtEl>
                                          <p:spTgt spid="304"/>
                                        </p:tgtEl>
                                        <p:attrNameLst>
                                          <p:attrName>style.visibility</p:attrName>
                                        </p:attrNameLst>
                                      </p:cBhvr>
                                      <p:to>
                                        <p:strVal val="visible"/>
                                      </p:to>
                                    </p:set>
                                    <p:animEffect transition="in" filter="fade">
                                      <p:cBhvr>
                                        <p:cTn id="13" dur="1000"/>
                                        <p:tgtEl>
                                          <p:spTgt spid="30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5"/>
                                        </p:tgtEl>
                                        <p:attrNameLst>
                                          <p:attrName>style.visibility</p:attrName>
                                        </p:attrNameLst>
                                      </p:cBhvr>
                                      <p:to>
                                        <p:strVal val="visible"/>
                                      </p:to>
                                    </p:set>
                                    <p:animEffect transition="in" filter="fade">
                                      <p:cBhvr>
                                        <p:cTn id="18"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3" name="Google Shape;93;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5"/>
          <p:cNvSpPr txBox="1"/>
          <p:nvPr/>
        </p:nvSpPr>
        <p:spPr>
          <a:xfrm>
            <a:off x="1055075" y="759467"/>
            <a:ext cx="764177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1. Tác giả:</a:t>
            </a:r>
            <a:endParaRPr sz="2400" b="1">
              <a:solidFill>
                <a:schemeClr val="lt1"/>
              </a:solidFill>
              <a:latin typeface="Arial"/>
              <a:ea typeface="Arial"/>
              <a:cs typeface="Arial"/>
              <a:sym typeface="Arial"/>
            </a:endParaRPr>
          </a:p>
        </p:txBody>
      </p:sp>
      <p:sp>
        <p:nvSpPr>
          <p:cNvPr id="95" name="Google Shape;95;p5"/>
          <p:cNvSpPr txBox="1"/>
          <p:nvPr/>
        </p:nvSpPr>
        <p:spPr>
          <a:xfrm>
            <a:off x="1125414" y="1337505"/>
            <a:ext cx="7349365"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 Nguyễn Trãi (1380-1442), hiệu Ức Trai, quê gốc ở thôn Chi Ngại, huyện Chí Linh, tỉnh Hải Dương.</a:t>
            </a:r>
            <a:endParaRPr sz="2400">
              <a:solidFill>
                <a:schemeClr val="lt1"/>
              </a:solidFill>
              <a:latin typeface="Arial"/>
              <a:ea typeface="Arial"/>
              <a:cs typeface="Arial"/>
              <a:sym typeface="Arial"/>
            </a:endParaRPr>
          </a:p>
        </p:txBody>
      </p:sp>
      <p:sp>
        <p:nvSpPr>
          <p:cNvPr id="96" name="Google Shape;96;p5"/>
          <p:cNvSpPr txBox="1"/>
          <p:nvPr/>
        </p:nvSpPr>
        <p:spPr>
          <a:xfrm>
            <a:off x="833008" y="223634"/>
            <a:ext cx="764177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I. TÌM HIỂU CHUNG</a:t>
            </a:r>
            <a:endParaRPr/>
          </a:p>
        </p:txBody>
      </p:sp>
      <p:pic>
        <p:nvPicPr>
          <p:cNvPr id="97" name="Google Shape;97;p5"/>
          <p:cNvPicPr preferRelativeResize="0"/>
          <p:nvPr/>
        </p:nvPicPr>
        <p:blipFill rotWithShape="1">
          <a:blip r:embed="rId4">
            <a:alphaModFix/>
          </a:blip>
          <a:srcRect/>
          <a:stretch/>
        </p:blipFill>
        <p:spPr>
          <a:xfrm>
            <a:off x="831126" y="2418431"/>
            <a:ext cx="7468164" cy="4189640"/>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pic>
        <p:nvPicPr>
          <p:cNvPr id="98" name="Google Shape;98;p5"/>
          <p:cNvPicPr preferRelativeResize="0"/>
          <p:nvPr/>
        </p:nvPicPr>
        <p:blipFill rotWithShape="1">
          <a:blip r:embed="rId5">
            <a:alphaModFix/>
          </a:blip>
          <a:srcRect/>
          <a:stretch/>
        </p:blipFill>
        <p:spPr>
          <a:xfrm>
            <a:off x="8565178" y="1337505"/>
            <a:ext cx="3360934" cy="4690774"/>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p:tgtEl>
                                          <p:spTgt spid="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3"/>
          <p:cNvPicPr preferRelativeResize="0"/>
          <p:nvPr/>
        </p:nvPicPr>
        <p:blipFill rotWithShape="1">
          <a:blip r:embed="rId3">
            <a:alphaModFix/>
          </a:blip>
          <a:srcRect/>
          <a:stretch/>
        </p:blipFill>
        <p:spPr>
          <a:xfrm>
            <a:off x="-179291" y="35858"/>
            <a:ext cx="12691669" cy="6858000"/>
          </a:xfrm>
          <a:prstGeom prst="rect">
            <a:avLst/>
          </a:prstGeom>
          <a:noFill/>
          <a:ln>
            <a:noFill/>
          </a:ln>
        </p:spPr>
      </p:pic>
      <p:sp>
        <p:nvSpPr>
          <p:cNvPr id="313" name="Google Shape;313;p23"/>
          <p:cNvSpPr txBox="1"/>
          <p:nvPr/>
        </p:nvSpPr>
        <p:spPr>
          <a:xfrm>
            <a:off x="618979" y="436099"/>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II. TÌM HIỂU CHI TIẾT</a:t>
            </a:r>
            <a:endParaRPr sz="2800" b="1">
              <a:solidFill>
                <a:srgbClr val="FFC000"/>
              </a:solidFill>
              <a:latin typeface="Arial"/>
              <a:ea typeface="Arial"/>
              <a:cs typeface="Arial"/>
              <a:sym typeface="Arial"/>
            </a:endParaRPr>
          </a:p>
        </p:txBody>
      </p:sp>
      <p:sp>
        <p:nvSpPr>
          <p:cNvPr id="314" name="Google Shape;314;p23"/>
          <p:cNvSpPr txBox="1"/>
          <p:nvPr/>
        </p:nvSpPr>
        <p:spPr>
          <a:xfrm>
            <a:off x="1073834" y="1048820"/>
            <a:ext cx="8240081"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3. Sáu câu cuối: Sức mạnh của nhân nghĩa, của chân lí độc lập dân tộc</a:t>
            </a:r>
            <a:endParaRPr sz="2800" b="1">
              <a:solidFill>
                <a:srgbClr val="FFC000"/>
              </a:solidFill>
              <a:latin typeface="Arial"/>
              <a:ea typeface="Arial"/>
              <a:cs typeface="Arial"/>
              <a:sym typeface="Arial"/>
            </a:endParaRPr>
          </a:p>
        </p:txBody>
      </p:sp>
      <p:sp>
        <p:nvSpPr>
          <p:cNvPr id="315" name="Google Shape;315;p23"/>
          <p:cNvSpPr/>
          <p:nvPr/>
        </p:nvSpPr>
        <p:spPr>
          <a:xfrm>
            <a:off x="1073834" y="2564664"/>
            <a:ext cx="6096000" cy="31085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lt1"/>
                </a:solidFill>
                <a:latin typeface="Arial"/>
                <a:ea typeface="Arial"/>
                <a:cs typeface="Arial"/>
                <a:sym typeface="Arial"/>
              </a:rPr>
              <a:t>Vậy nên:</a:t>
            </a:r>
            <a:endParaRPr/>
          </a:p>
          <a:p>
            <a:pPr marL="0" marR="0" lvl="0" indent="0" algn="just" rtl="0">
              <a:spcBef>
                <a:spcPts val="0"/>
              </a:spcBef>
              <a:spcAft>
                <a:spcPts val="0"/>
              </a:spcAft>
              <a:buNone/>
            </a:pPr>
            <a:r>
              <a:rPr lang="en-US" sz="2800" b="1">
                <a:solidFill>
                  <a:srgbClr val="FFC000"/>
                </a:solidFill>
                <a:latin typeface="Arial"/>
                <a:ea typeface="Arial"/>
                <a:cs typeface="Arial"/>
                <a:sym typeface="Arial"/>
              </a:rPr>
              <a:t>Lưu Cung </a:t>
            </a:r>
            <a:r>
              <a:rPr lang="en-US" sz="2800">
                <a:solidFill>
                  <a:schemeClr val="lt1"/>
                </a:solidFill>
                <a:latin typeface="Arial"/>
                <a:ea typeface="Arial"/>
                <a:cs typeface="Arial"/>
                <a:sym typeface="Arial"/>
              </a:rPr>
              <a:t>tham công nên thất bại,</a:t>
            </a:r>
            <a:endParaRPr/>
          </a:p>
          <a:p>
            <a:pPr marL="0" marR="0" lvl="0" indent="0" algn="just" rtl="0">
              <a:spcBef>
                <a:spcPts val="0"/>
              </a:spcBef>
              <a:spcAft>
                <a:spcPts val="0"/>
              </a:spcAft>
              <a:buNone/>
            </a:pPr>
            <a:r>
              <a:rPr lang="en-US" sz="2800">
                <a:solidFill>
                  <a:srgbClr val="FFC000"/>
                </a:solidFill>
                <a:latin typeface="Arial"/>
                <a:ea typeface="Arial"/>
                <a:cs typeface="Arial"/>
                <a:sym typeface="Arial"/>
              </a:rPr>
              <a:t>Triệu Tiết </a:t>
            </a:r>
            <a:r>
              <a:rPr lang="en-US" sz="2800">
                <a:solidFill>
                  <a:schemeClr val="lt1"/>
                </a:solidFill>
                <a:latin typeface="Arial"/>
                <a:ea typeface="Arial"/>
                <a:cs typeface="Arial"/>
                <a:sym typeface="Arial"/>
              </a:rPr>
              <a:t>thích lớn phải tiêu vong,</a:t>
            </a:r>
            <a:endParaRPr/>
          </a:p>
          <a:p>
            <a:pPr marL="0" marR="0" lvl="0" indent="0" algn="just" rtl="0">
              <a:spcBef>
                <a:spcPts val="0"/>
              </a:spcBef>
              <a:spcAft>
                <a:spcPts val="0"/>
              </a:spcAft>
              <a:buNone/>
            </a:pPr>
            <a:r>
              <a:rPr lang="en-US" sz="2800">
                <a:solidFill>
                  <a:schemeClr val="lt1"/>
                </a:solidFill>
                <a:latin typeface="Arial"/>
                <a:ea typeface="Arial"/>
                <a:cs typeface="Arial"/>
                <a:sym typeface="Arial"/>
              </a:rPr>
              <a:t>Cửa Hàm Tử bắt sống </a:t>
            </a:r>
            <a:r>
              <a:rPr lang="en-US" sz="2800">
                <a:solidFill>
                  <a:srgbClr val="FFC000"/>
                </a:solidFill>
                <a:latin typeface="Arial"/>
                <a:ea typeface="Arial"/>
                <a:cs typeface="Arial"/>
                <a:sym typeface="Arial"/>
              </a:rPr>
              <a:t>Toa Đô</a:t>
            </a:r>
            <a:r>
              <a:rPr lang="en-US" sz="2800">
                <a:solidFill>
                  <a:schemeClr val="lt1"/>
                </a:solidFill>
                <a:latin typeface="Arial"/>
                <a:ea typeface="Arial"/>
                <a:cs typeface="Arial"/>
                <a:sym typeface="Arial"/>
              </a:rPr>
              <a:t>,</a:t>
            </a:r>
            <a:endParaRPr/>
          </a:p>
          <a:p>
            <a:pPr marL="0" marR="0" lvl="0" indent="0" algn="just" rtl="0">
              <a:spcBef>
                <a:spcPts val="0"/>
              </a:spcBef>
              <a:spcAft>
                <a:spcPts val="0"/>
              </a:spcAft>
              <a:buNone/>
            </a:pPr>
            <a:r>
              <a:rPr lang="en-US" sz="2800">
                <a:solidFill>
                  <a:schemeClr val="lt1"/>
                </a:solidFill>
                <a:latin typeface="Arial"/>
                <a:ea typeface="Arial"/>
                <a:cs typeface="Arial"/>
                <a:sym typeface="Arial"/>
              </a:rPr>
              <a:t>Sông Bạch Đằng giết tươi </a:t>
            </a:r>
            <a:r>
              <a:rPr lang="en-US" sz="2800">
                <a:solidFill>
                  <a:srgbClr val="FFC000"/>
                </a:solidFill>
                <a:latin typeface="Arial"/>
                <a:ea typeface="Arial"/>
                <a:cs typeface="Arial"/>
                <a:sym typeface="Arial"/>
              </a:rPr>
              <a:t>Ô Mã.</a:t>
            </a:r>
            <a:endParaRPr/>
          </a:p>
          <a:p>
            <a:pPr marL="0" marR="0" lvl="0" indent="0" algn="just" rtl="0">
              <a:spcBef>
                <a:spcPts val="0"/>
              </a:spcBef>
              <a:spcAft>
                <a:spcPts val="0"/>
              </a:spcAft>
              <a:buNone/>
            </a:pPr>
            <a:r>
              <a:rPr lang="en-US" sz="2800">
                <a:solidFill>
                  <a:schemeClr val="lt1"/>
                </a:solidFill>
                <a:latin typeface="Arial"/>
                <a:ea typeface="Arial"/>
                <a:cs typeface="Arial"/>
                <a:sym typeface="Arial"/>
              </a:rPr>
              <a:t>Việc xưa xem xét</a:t>
            </a:r>
            <a:endParaRPr sz="2800">
              <a:solidFill>
                <a:schemeClr val="lt1"/>
              </a:solidFill>
              <a:latin typeface="Arial"/>
              <a:ea typeface="Arial"/>
              <a:cs typeface="Arial"/>
              <a:sym typeface="Arial"/>
            </a:endParaRPr>
          </a:p>
          <a:p>
            <a:pPr marL="0" marR="0" lvl="0" indent="0" algn="just" rtl="0">
              <a:spcBef>
                <a:spcPts val="0"/>
              </a:spcBef>
              <a:spcAft>
                <a:spcPts val="0"/>
              </a:spcAft>
              <a:buNone/>
            </a:pPr>
            <a:r>
              <a:rPr lang="en-US" sz="2800">
                <a:solidFill>
                  <a:schemeClr val="lt1"/>
                </a:solidFill>
                <a:latin typeface="Arial"/>
                <a:ea typeface="Arial"/>
                <a:cs typeface="Arial"/>
                <a:sym typeface="Arial"/>
              </a:rPr>
              <a:t>Chứng cớ còn ghi.</a:t>
            </a:r>
            <a:endParaRPr/>
          </a:p>
        </p:txBody>
      </p:sp>
      <p:sp>
        <p:nvSpPr>
          <p:cNvPr id="316" name="Google Shape;316;p23"/>
          <p:cNvSpPr/>
          <p:nvPr/>
        </p:nvSpPr>
        <p:spPr>
          <a:xfrm>
            <a:off x="6777317" y="3191434"/>
            <a:ext cx="233083" cy="1452283"/>
          </a:xfrm>
          <a:prstGeom prst="rightBrace">
            <a:avLst>
              <a:gd name="adj1" fmla="val 8333"/>
              <a:gd name="adj2" fmla="val 50000"/>
            </a:avLst>
          </a:prstGeom>
          <a:noFill/>
          <a:ln w="31750" cap="flat" cmpd="sng">
            <a:solidFill>
              <a:srgbClr val="FFC000">
                <a:alpha val="9686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23"/>
          <p:cNvSpPr txBox="1"/>
          <p:nvPr/>
        </p:nvSpPr>
        <p:spPr>
          <a:xfrm>
            <a:off x="7265688" y="3167237"/>
            <a:ext cx="4645857" cy="461665"/>
          </a:xfrm>
          <a:prstGeom prst="rect">
            <a:avLst/>
          </a:prstGeom>
          <a:no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Chứng cớ hùng hồn, đanh thép</a:t>
            </a:r>
            <a:endParaRPr sz="2400">
              <a:solidFill>
                <a:schemeClr val="lt1"/>
              </a:solidFill>
              <a:latin typeface="Arial"/>
              <a:ea typeface="Arial"/>
              <a:cs typeface="Arial"/>
              <a:sym typeface="Arial"/>
            </a:endParaRPr>
          </a:p>
        </p:txBody>
      </p:sp>
      <p:cxnSp>
        <p:nvCxnSpPr>
          <p:cNvPr id="318" name="Google Shape;318;p23"/>
          <p:cNvCxnSpPr/>
          <p:nvPr/>
        </p:nvCxnSpPr>
        <p:spPr>
          <a:xfrm>
            <a:off x="1211239" y="3464858"/>
            <a:ext cx="1533497" cy="0"/>
          </a:xfrm>
          <a:prstGeom prst="straightConnector1">
            <a:avLst/>
          </a:prstGeom>
          <a:noFill/>
          <a:ln w="38100" cap="flat" cmpd="sng">
            <a:solidFill>
              <a:srgbClr val="FFC000"/>
            </a:solidFill>
            <a:prstDash val="solid"/>
            <a:miter lim="800000"/>
            <a:headEnd type="none" w="sm" len="sm"/>
            <a:tailEnd type="none" w="sm" len="sm"/>
          </a:ln>
        </p:spPr>
      </p:cxnSp>
      <p:cxnSp>
        <p:nvCxnSpPr>
          <p:cNvPr id="319" name="Google Shape;319;p23"/>
          <p:cNvCxnSpPr/>
          <p:nvPr/>
        </p:nvCxnSpPr>
        <p:spPr>
          <a:xfrm>
            <a:off x="1173845" y="3867952"/>
            <a:ext cx="1533497" cy="0"/>
          </a:xfrm>
          <a:prstGeom prst="straightConnector1">
            <a:avLst/>
          </a:prstGeom>
          <a:noFill/>
          <a:ln w="38100" cap="flat" cmpd="sng">
            <a:solidFill>
              <a:srgbClr val="FFC000"/>
            </a:solidFill>
            <a:prstDash val="solid"/>
            <a:miter lim="800000"/>
            <a:headEnd type="none" w="sm" len="sm"/>
            <a:tailEnd type="none" w="sm" len="sm"/>
          </a:ln>
        </p:spPr>
      </p:cxnSp>
      <p:cxnSp>
        <p:nvCxnSpPr>
          <p:cNvPr id="320" name="Google Shape;320;p23"/>
          <p:cNvCxnSpPr/>
          <p:nvPr/>
        </p:nvCxnSpPr>
        <p:spPr>
          <a:xfrm>
            <a:off x="4894729" y="4285129"/>
            <a:ext cx="1004047" cy="1"/>
          </a:xfrm>
          <a:prstGeom prst="straightConnector1">
            <a:avLst/>
          </a:prstGeom>
          <a:noFill/>
          <a:ln w="38100" cap="flat" cmpd="sng">
            <a:solidFill>
              <a:srgbClr val="FFC000"/>
            </a:solidFill>
            <a:prstDash val="solid"/>
            <a:miter lim="800000"/>
            <a:headEnd type="none" w="sm" len="sm"/>
            <a:tailEnd type="none" w="sm" len="sm"/>
          </a:ln>
        </p:spPr>
      </p:cxnSp>
      <p:cxnSp>
        <p:nvCxnSpPr>
          <p:cNvPr id="321" name="Google Shape;321;p23"/>
          <p:cNvCxnSpPr/>
          <p:nvPr/>
        </p:nvCxnSpPr>
        <p:spPr>
          <a:xfrm>
            <a:off x="5378822" y="4699402"/>
            <a:ext cx="1004047" cy="1"/>
          </a:xfrm>
          <a:prstGeom prst="straightConnector1">
            <a:avLst/>
          </a:prstGeom>
          <a:noFill/>
          <a:ln w="38100" cap="flat" cmpd="sng">
            <a:solidFill>
              <a:srgbClr val="FFC000"/>
            </a:solidFill>
            <a:prstDash val="solid"/>
            <a:miter lim="800000"/>
            <a:headEnd type="none" w="sm" len="sm"/>
            <a:tailEnd type="none" w="sm" len="sm"/>
          </a:ln>
        </p:spPr>
      </p:cxnSp>
      <p:cxnSp>
        <p:nvCxnSpPr>
          <p:cNvPr id="322" name="Google Shape;322;p23"/>
          <p:cNvCxnSpPr/>
          <p:nvPr/>
        </p:nvCxnSpPr>
        <p:spPr>
          <a:xfrm rot="10800000" flipH="1">
            <a:off x="5439451" y="3437964"/>
            <a:ext cx="1135196" cy="13893"/>
          </a:xfrm>
          <a:prstGeom prst="straightConnector1">
            <a:avLst/>
          </a:prstGeom>
          <a:noFill/>
          <a:ln w="38100" cap="flat" cmpd="sng">
            <a:solidFill>
              <a:srgbClr val="FFC000"/>
            </a:solidFill>
            <a:prstDash val="solid"/>
            <a:miter lim="800000"/>
            <a:headEnd type="none" w="sm" len="sm"/>
            <a:tailEnd type="none" w="sm" len="sm"/>
          </a:ln>
        </p:spPr>
      </p:cxnSp>
      <p:cxnSp>
        <p:nvCxnSpPr>
          <p:cNvPr id="323" name="Google Shape;323;p23"/>
          <p:cNvCxnSpPr/>
          <p:nvPr/>
        </p:nvCxnSpPr>
        <p:spPr>
          <a:xfrm>
            <a:off x="5042647" y="3859306"/>
            <a:ext cx="1340222" cy="6824"/>
          </a:xfrm>
          <a:prstGeom prst="straightConnector1">
            <a:avLst/>
          </a:prstGeom>
          <a:noFill/>
          <a:ln w="38100" cap="flat" cmpd="sng">
            <a:solidFill>
              <a:srgbClr val="FFC000"/>
            </a:solidFill>
            <a:prstDash val="solid"/>
            <a:miter lim="800000"/>
            <a:headEnd type="none" w="sm" len="sm"/>
            <a:tailEnd type="none" w="sm" len="sm"/>
          </a:ln>
        </p:spPr>
      </p:cxnSp>
      <p:cxnSp>
        <p:nvCxnSpPr>
          <p:cNvPr id="324" name="Google Shape;324;p23"/>
          <p:cNvCxnSpPr/>
          <p:nvPr/>
        </p:nvCxnSpPr>
        <p:spPr>
          <a:xfrm>
            <a:off x="3402106" y="4285129"/>
            <a:ext cx="1290918" cy="1"/>
          </a:xfrm>
          <a:prstGeom prst="straightConnector1">
            <a:avLst/>
          </a:prstGeom>
          <a:noFill/>
          <a:ln w="38100" cap="flat" cmpd="sng">
            <a:solidFill>
              <a:srgbClr val="FFC000"/>
            </a:solidFill>
            <a:prstDash val="solid"/>
            <a:miter lim="800000"/>
            <a:headEnd type="none" w="sm" len="sm"/>
            <a:tailEnd type="none" w="sm" len="sm"/>
          </a:ln>
        </p:spPr>
      </p:cxnSp>
      <p:cxnSp>
        <p:nvCxnSpPr>
          <p:cNvPr id="325" name="Google Shape;325;p23"/>
          <p:cNvCxnSpPr/>
          <p:nvPr/>
        </p:nvCxnSpPr>
        <p:spPr>
          <a:xfrm>
            <a:off x="3984810" y="4735735"/>
            <a:ext cx="1249405" cy="9663"/>
          </a:xfrm>
          <a:prstGeom prst="straightConnector1">
            <a:avLst/>
          </a:prstGeom>
          <a:noFill/>
          <a:ln w="38100" cap="flat" cmpd="sng">
            <a:solidFill>
              <a:srgbClr val="FFC000"/>
            </a:solidFill>
            <a:prstDash val="solid"/>
            <a:miter lim="800000"/>
            <a:headEnd type="none" w="sm" len="sm"/>
            <a:tailEnd type="none" w="sm" len="sm"/>
          </a:ln>
        </p:spPr>
      </p:cxnSp>
      <p:sp>
        <p:nvSpPr>
          <p:cNvPr id="326" name="Google Shape;326;p23"/>
          <p:cNvSpPr/>
          <p:nvPr/>
        </p:nvSpPr>
        <p:spPr>
          <a:xfrm>
            <a:off x="7355541" y="4257726"/>
            <a:ext cx="4529732" cy="1200329"/>
          </a:xfrm>
          <a:prstGeom prst="rect">
            <a:avLst/>
          </a:prstGeom>
          <a:noFill/>
          <a:ln w="3175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Kẻ xâm lược phản nhân nghĩa: thất bại nặng nề &gt;&lt; ta chính nghĩa, thắng lợi vẻ vang</a:t>
            </a:r>
            <a:endParaRPr sz="2400">
              <a:solidFill>
                <a:schemeClr val="lt1"/>
              </a:solidFill>
              <a:latin typeface="Arial"/>
              <a:ea typeface="Arial"/>
              <a:cs typeface="Arial"/>
              <a:sym typeface="Arial"/>
            </a:endParaRPr>
          </a:p>
        </p:txBody>
      </p:sp>
      <p:sp>
        <p:nvSpPr>
          <p:cNvPr id="327" name="Google Shape;327;p23"/>
          <p:cNvSpPr/>
          <p:nvPr/>
        </p:nvSpPr>
        <p:spPr>
          <a:xfrm rot="5400000">
            <a:off x="9314244" y="3760015"/>
            <a:ext cx="457904" cy="297909"/>
          </a:xfrm>
          <a:prstGeom prst="notchedRightArrow">
            <a:avLst>
              <a:gd name="adj1" fmla="val 50000"/>
              <a:gd name="adj2" fmla="val 50000"/>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23"/>
          <p:cNvSpPr/>
          <p:nvPr/>
        </p:nvSpPr>
        <p:spPr>
          <a:xfrm>
            <a:off x="1073834" y="4779521"/>
            <a:ext cx="3143854" cy="905060"/>
          </a:xfrm>
          <a:prstGeom prst="rect">
            <a:avLst/>
          </a:prstGeom>
          <a:noFill/>
          <a:ln w="444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2000"/>
                                        <p:tgtEl>
                                          <p:spTgt spid="316"/>
                                        </p:tgtEl>
                                      </p:cBhvr>
                                    </p:animEffect>
                                  </p:childTnLst>
                                </p:cTn>
                              </p:par>
                              <p:par>
                                <p:cTn id="8" presetID="10" presetClass="entr" presetSubtype="0" fill="hold"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fade">
                                      <p:cBhvr>
                                        <p:cTn id="10" dur="2000"/>
                                        <p:tgtEl>
                                          <p:spTgt spid="3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18"/>
                                        </p:tgtEl>
                                        <p:attrNameLst>
                                          <p:attrName>style.visibility</p:attrName>
                                        </p:attrNameLst>
                                      </p:cBhvr>
                                      <p:to>
                                        <p:strVal val="visible"/>
                                      </p:to>
                                    </p:set>
                                    <p:anim calcmode="lin" valueType="num">
                                      <p:cBhvr additive="base">
                                        <p:cTn id="15" dur="500"/>
                                        <p:tgtEl>
                                          <p:spTgt spid="318"/>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19"/>
                                        </p:tgtEl>
                                        <p:attrNameLst>
                                          <p:attrName>style.visibility</p:attrName>
                                        </p:attrNameLst>
                                      </p:cBhvr>
                                      <p:to>
                                        <p:strVal val="visible"/>
                                      </p:to>
                                    </p:set>
                                    <p:anim calcmode="lin" valueType="num">
                                      <p:cBhvr additive="base">
                                        <p:cTn id="18" dur="500"/>
                                        <p:tgtEl>
                                          <p:spTgt spid="31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20"/>
                                        </p:tgtEl>
                                        <p:attrNameLst>
                                          <p:attrName>style.visibility</p:attrName>
                                        </p:attrNameLst>
                                      </p:cBhvr>
                                      <p:to>
                                        <p:strVal val="visible"/>
                                      </p:to>
                                    </p:set>
                                    <p:anim calcmode="lin" valueType="num">
                                      <p:cBhvr additive="base">
                                        <p:cTn id="21" dur="500"/>
                                        <p:tgtEl>
                                          <p:spTgt spid="320"/>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21"/>
                                        </p:tgtEl>
                                        <p:attrNameLst>
                                          <p:attrName>style.visibility</p:attrName>
                                        </p:attrNameLst>
                                      </p:cBhvr>
                                      <p:to>
                                        <p:strVal val="visible"/>
                                      </p:to>
                                    </p:set>
                                    <p:anim calcmode="lin" valueType="num">
                                      <p:cBhvr additive="base">
                                        <p:cTn id="24" dur="500"/>
                                        <p:tgtEl>
                                          <p:spTgt spid="3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7"/>
                                        </p:tgtEl>
                                        <p:attrNameLst>
                                          <p:attrName>style.visibility</p:attrName>
                                        </p:attrNameLst>
                                      </p:cBhvr>
                                      <p:to>
                                        <p:strVal val="visible"/>
                                      </p:to>
                                    </p:set>
                                    <p:anim calcmode="lin" valueType="num">
                                      <p:cBhvr additive="base">
                                        <p:cTn id="29" dur="500"/>
                                        <p:tgtEl>
                                          <p:spTgt spid="327"/>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26"/>
                                        </p:tgtEl>
                                        <p:attrNameLst>
                                          <p:attrName>style.visibility</p:attrName>
                                        </p:attrNameLst>
                                      </p:cBhvr>
                                      <p:to>
                                        <p:strVal val="visible"/>
                                      </p:to>
                                    </p:set>
                                    <p:anim calcmode="lin" valueType="num">
                                      <p:cBhvr additive="base">
                                        <p:cTn id="32" dur="500"/>
                                        <p:tgtEl>
                                          <p:spTgt spid="32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2"/>
                                        </p:tgtEl>
                                        <p:attrNameLst>
                                          <p:attrName>style.visibility</p:attrName>
                                        </p:attrNameLst>
                                      </p:cBhvr>
                                      <p:to>
                                        <p:strVal val="visible"/>
                                      </p:to>
                                    </p:set>
                                    <p:anim calcmode="lin" valueType="num">
                                      <p:cBhvr additive="base">
                                        <p:cTn id="37" dur="500"/>
                                        <p:tgtEl>
                                          <p:spTgt spid="322"/>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23"/>
                                        </p:tgtEl>
                                        <p:attrNameLst>
                                          <p:attrName>style.visibility</p:attrName>
                                        </p:attrNameLst>
                                      </p:cBhvr>
                                      <p:to>
                                        <p:strVal val="visible"/>
                                      </p:to>
                                    </p:set>
                                    <p:anim calcmode="lin" valueType="num">
                                      <p:cBhvr additive="base">
                                        <p:cTn id="40" dur="500"/>
                                        <p:tgtEl>
                                          <p:spTgt spid="323"/>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4"/>
                                        </p:tgtEl>
                                        <p:attrNameLst>
                                          <p:attrName>style.visibility</p:attrName>
                                        </p:attrNameLst>
                                      </p:cBhvr>
                                      <p:to>
                                        <p:strVal val="visible"/>
                                      </p:to>
                                    </p:set>
                                    <p:anim calcmode="lin" valueType="num">
                                      <p:cBhvr additive="base">
                                        <p:cTn id="43" dur="500"/>
                                        <p:tgtEl>
                                          <p:spTgt spid="324"/>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25"/>
                                        </p:tgtEl>
                                        <p:attrNameLst>
                                          <p:attrName>style.visibility</p:attrName>
                                        </p:attrNameLst>
                                      </p:cBhvr>
                                      <p:to>
                                        <p:strVal val="visible"/>
                                      </p:to>
                                    </p:set>
                                    <p:anim calcmode="lin" valueType="num">
                                      <p:cBhvr additive="base">
                                        <p:cTn id="46" dur="500"/>
                                        <p:tgtEl>
                                          <p:spTgt spid="3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8"/>
                                        </p:tgtEl>
                                        <p:attrNameLst>
                                          <p:attrName>style.visibility</p:attrName>
                                        </p:attrNameLst>
                                      </p:cBhvr>
                                      <p:to>
                                        <p:strVal val="visible"/>
                                      </p:to>
                                    </p:set>
                                    <p:animEffect transition="in" filter="fade">
                                      <p:cBhvr>
                                        <p:cTn id="51"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4"/>
          <p:cNvSpPr/>
          <p:nvPr/>
        </p:nvSpPr>
        <p:spPr>
          <a:xfrm>
            <a:off x="895181" y="950259"/>
            <a:ext cx="4107125" cy="627529"/>
          </a:xfrm>
          <a:prstGeom prst="rect">
            <a:avLst/>
          </a:prstGeom>
          <a:solidFill>
            <a:schemeClr val="lt1"/>
          </a:solidFill>
          <a:ln w="476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4" name="Google Shape;334;p2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5" name="Google Shape;335;p24"/>
          <p:cNvSpPr/>
          <p:nvPr/>
        </p:nvSpPr>
        <p:spPr>
          <a:xfrm>
            <a:off x="1012367" y="1577788"/>
            <a:ext cx="10167266"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lt1"/>
                </a:solidFill>
                <a:latin typeface="Arial"/>
                <a:ea typeface="Arial"/>
                <a:cs typeface="Arial"/>
                <a:sym typeface="Arial"/>
              </a:rPr>
              <a:t>      “</a:t>
            </a:r>
            <a:r>
              <a:rPr lang="en-US" sz="2800" i="1">
                <a:solidFill>
                  <a:schemeClr val="lt1"/>
                </a:solidFill>
                <a:latin typeface="Arial"/>
                <a:ea typeface="Arial"/>
                <a:cs typeface="Arial"/>
                <a:sym typeface="Arial"/>
              </a:rPr>
              <a:t>Không gì đẹp bằng hai vế nhân nghĩa căng ngang trên đầu như một câu khẩu hiệu thiêng liêng, cao cả bằng chữ vàng chói lọi, lồng lộng giữa trời cao, muôn đời sáng chói, và hai vế cuối đoạn khẳng định chân lí, chủ quyền độc lập, chân lí sức mạnh văn hiến, như một lời gạch chân, tô đậm. Cả bốn vế của hai câu mở đầu, kết thúc đoạn văn như đóng thành một cái khung hoành tráng cho các tư tưởng lớn mãi mãi chói ngời</a:t>
            </a:r>
            <a:r>
              <a:rPr lang="en-US" sz="2800">
                <a:solidFill>
                  <a:schemeClr val="lt1"/>
                </a:solidFill>
                <a:latin typeface="Arial"/>
                <a:ea typeface="Arial"/>
                <a:cs typeface="Arial"/>
                <a:sym typeface="Arial"/>
              </a:rPr>
              <a:t>...”</a:t>
            </a:r>
            <a:endParaRPr/>
          </a:p>
          <a:p>
            <a:pPr marL="0" marR="0" lvl="0" indent="0" algn="just" rtl="0">
              <a:spcBef>
                <a:spcPts val="0"/>
              </a:spcBef>
              <a:spcAft>
                <a:spcPts val="0"/>
              </a:spcAft>
              <a:buNone/>
            </a:pPr>
            <a:r>
              <a:rPr lang="en-US" sz="2800" b="1">
                <a:solidFill>
                  <a:schemeClr val="lt1"/>
                </a:solidFill>
                <a:latin typeface="Arial"/>
                <a:ea typeface="Arial"/>
                <a:cs typeface="Arial"/>
                <a:sym typeface="Arial"/>
              </a:rPr>
              <a:t>                     </a:t>
            </a:r>
            <a:r>
              <a:rPr lang="en-US" sz="2800" b="1">
                <a:solidFill>
                  <a:srgbClr val="FFC000"/>
                </a:solidFill>
                <a:latin typeface="Arial"/>
                <a:ea typeface="Arial"/>
                <a:cs typeface="Arial"/>
                <a:sym typeface="Arial"/>
              </a:rPr>
              <a:t>(Lê Trí Viễn – </a:t>
            </a:r>
            <a:r>
              <a:rPr lang="en-US" sz="2800" b="1" i="1">
                <a:solidFill>
                  <a:srgbClr val="FFC000"/>
                </a:solidFill>
                <a:latin typeface="Arial"/>
                <a:ea typeface="Arial"/>
                <a:cs typeface="Arial"/>
                <a:sym typeface="Arial"/>
              </a:rPr>
              <a:t>Những bài giảng văn ở Đại học</a:t>
            </a:r>
            <a:r>
              <a:rPr lang="en-US" sz="2800" b="1">
                <a:solidFill>
                  <a:srgbClr val="FFC000"/>
                </a:solidFill>
                <a:latin typeface="Arial"/>
                <a:ea typeface="Arial"/>
                <a:cs typeface="Arial"/>
                <a:sym typeface="Arial"/>
              </a:rPr>
              <a:t>)</a:t>
            </a:r>
            <a:endParaRPr sz="2800" b="1">
              <a:solidFill>
                <a:srgbClr val="FFC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2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1" name="Google Shape;341;p25"/>
          <p:cNvSpPr/>
          <p:nvPr/>
        </p:nvSpPr>
        <p:spPr>
          <a:xfrm>
            <a:off x="4142590" y="2401496"/>
            <a:ext cx="4005847" cy="1143274"/>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CHÂN LÍ VỀ SỰ TỒN TẠI ĐỘC LẬP CÓ CHỦ QUYỀN CỦA DÂN TỘC ĐẠI VIỆT</a:t>
            </a:r>
            <a:endParaRPr sz="2000" b="1">
              <a:solidFill>
                <a:schemeClr val="lt1"/>
              </a:solidFill>
              <a:latin typeface="Arial"/>
              <a:ea typeface="Arial"/>
              <a:cs typeface="Arial"/>
              <a:sym typeface="Arial"/>
            </a:endParaRPr>
          </a:p>
        </p:txBody>
      </p:sp>
      <p:cxnSp>
        <p:nvCxnSpPr>
          <p:cNvPr id="342" name="Google Shape;342;p25"/>
          <p:cNvCxnSpPr/>
          <p:nvPr/>
        </p:nvCxnSpPr>
        <p:spPr>
          <a:xfrm rot="10800000" flipH="1">
            <a:off x="8148437" y="3010143"/>
            <a:ext cx="2237006" cy="12962"/>
          </a:xfrm>
          <a:prstGeom prst="straightConnector1">
            <a:avLst/>
          </a:prstGeom>
          <a:noFill/>
          <a:ln w="31750" cap="flat" cmpd="sng">
            <a:solidFill>
              <a:srgbClr val="FFC000"/>
            </a:solidFill>
            <a:prstDash val="solid"/>
            <a:miter lim="800000"/>
            <a:headEnd type="none" w="sm" len="sm"/>
            <a:tailEnd type="none" w="sm" len="sm"/>
          </a:ln>
        </p:spPr>
      </p:cxnSp>
      <p:cxnSp>
        <p:nvCxnSpPr>
          <p:cNvPr id="343" name="Google Shape;343;p25"/>
          <p:cNvCxnSpPr/>
          <p:nvPr/>
        </p:nvCxnSpPr>
        <p:spPr>
          <a:xfrm rot="10800000" flipH="1">
            <a:off x="1160919" y="3016624"/>
            <a:ext cx="2950335" cy="6481"/>
          </a:xfrm>
          <a:prstGeom prst="straightConnector1">
            <a:avLst/>
          </a:prstGeom>
          <a:noFill/>
          <a:ln w="31750" cap="flat" cmpd="sng">
            <a:solidFill>
              <a:srgbClr val="FFC000"/>
            </a:solidFill>
            <a:prstDash val="solid"/>
            <a:miter lim="800000"/>
            <a:headEnd type="none" w="sm" len="sm"/>
            <a:tailEnd type="none" w="sm" len="sm"/>
          </a:ln>
        </p:spPr>
      </p:cxnSp>
      <p:cxnSp>
        <p:nvCxnSpPr>
          <p:cNvPr id="344" name="Google Shape;344;p25"/>
          <p:cNvCxnSpPr/>
          <p:nvPr/>
        </p:nvCxnSpPr>
        <p:spPr>
          <a:xfrm>
            <a:off x="1147856" y="2996229"/>
            <a:ext cx="0" cy="994854"/>
          </a:xfrm>
          <a:prstGeom prst="straightConnector1">
            <a:avLst/>
          </a:prstGeom>
          <a:noFill/>
          <a:ln w="31750" cap="flat" cmpd="sng">
            <a:solidFill>
              <a:srgbClr val="FFC000"/>
            </a:solidFill>
            <a:prstDash val="solid"/>
            <a:miter lim="800000"/>
            <a:headEnd type="none" w="sm" len="sm"/>
            <a:tailEnd type="none" w="sm" len="sm"/>
          </a:ln>
        </p:spPr>
      </p:cxnSp>
      <p:cxnSp>
        <p:nvCxnSpPr>
          <p:cNvPr id="345" name="Google Shape;345;p25"/>
          <p:cNvCxnSpPr>
            <a:endCxn id="346" idx="0"/>
          </p:cNvCxnSpPr>
          <p:nvPr/>
        </p:nvCxnSpPr>
        <p:spPr>
          <a:xfrm>
            <a:off x="10385444" y="3004818"/>
            <a:ext cx="0" cy="893400"/>
          </a:xfrm>
          <a:prstGeom prst="straightConnector1">
            <a:avLst/>
          </a:prstGeom>
          <a:noFill/>
          <a:ln w="31750" cap="flat" cmpd="sng">
            <a:solidFill>
              <a:srgbClr val="FFC000"/>
            </a:solidFill>
            <a:prstDash val="solid"/>
            <a:miter lim="800000"/>
            <a:headEnd type="none" w="sm" len="sm"/>
            <a:tailEnd type="none" w="sm" len="sm"/>
          </a:ln>
        </p:spPr>
      </p:cxnSp>
      <p:sp>
        <p:nvSpPr>
          <p:cNvPr id="347" name="Google Shape;347;p25"/>
          <p:cNvSpPr/>
          <p:nvPr/>
        </p:nvSpPr>
        <p:spPr>
          <a:xfrm>
            <a:off x="279008" y="3991083"/>
            <a:ext cx="1711570" cy="1031084"/>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Văn hiến lâu đời</a:t>
            </a:r>
            <a:endParaRPr sz="2000" b="1">
              <a:solidFill>
                <a:srgbClr val="FFFFFF"/>
              </a:solidFill>
              <a:latin typeface="Arial"/>
              <a:ea typeface="Arial"/>
              <a:cs typeface="Arial"/>
              <a:sym typeface="Arial"/>
            </a:endParaRPr>
          </a:p>
        </p:txBody>
      </p:sp>
      <p:sp>
        <p:nvSpPr>
          <p:cNvPr id="346" name="Google Shape;346;p25"/>
          <p:cNvSpPr/>
          <p:nvPr/>
        </p:nvSpPr>
        <p:spPr>
          <a:xfrm>
            <a:off x="9444667" y="3898218"/>
            <a:ext cx="1881553" cy="1070159"/>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Chế độ, chủ quyền riêng</a:t>
            </a:r>
            <a:endParaRPr sz="2000" b="1">
              <a:solidFill>
                <a:srgbClr val="FFFFFF"/>
              </a:solidFill>
              <a:latin typeface="Arial"/>
              <a:ea typeface="Arial"/>
              <a:cs typeface="Arial"/>
              <a:sym typeface="Arial"/>
            </a:endParaRPr>
          </a:p>
        </p:txBody>
      </p:sp>
      <p:sp>
        <p:nvSpPr>
          <p:cNvPr id="348" name="Google Shape;348;p25"/>
          <p:cNvSpPr/>
          <p:nvPr/>
        </p:nvSpPr>
        <p:spPr>
          <a:xfrm>
            <a:off x="3753588" y="3991082"/>
            <a:ext cx="1252028" cy="1031083"/>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Phong tục</a:t>
            </a:r>
            <a:endParaRPr sz="2000" b="1">
              <a:solidFill>
                <a:srgbClr val="FFFFFF"/>
              </a:solidFill>
              <a:latin typeface="Arial"/>
              <a:ea typeface="Arial"/>
              <a:cs typeface="Arial"/>
              <a:sym typeface="Arial"/>
            </a:endParaRPr>
          </a:p>
          <a:p>
            <a:pPr marL="0" marR="0" lvl="0" indent="0" algn="ctr" rtl="0">
              <a:spcBef>
                <a:spcPts val="0"/>
              </a:spcBef>
              <a:spcAft>
                <a:spcPts val="0"/>
              </a:spcAft>
              <a:buNone/>
            </a:pPr>
            <a:r>
              <a:rPr lang="en-US" sz="2000" b="1">
                <a:solidFill>
                  <a:srgbClr val="FFFFFF"/>
                </a:solidFill>
                <a:latin typeface="Arial"/>
                <a:ea typeface="Arial"/>
                <a:cs typeface="Arial"/>
                <a:sym typeface="Arial"/>
              </a:rPr>
              <a:t> riêng </a:t>
            </a:r>
            <a:endParaRPr sz="2000" b="1">
              <a:solidFill>
                <a:srgbClr val="FFFFFF"/>
              </a:solidFill>
              <a:latin typeface="Arial"/>
              <a:ea typeface="Arial"/>
              <a:cs typeface="Arial"/>
              <a:sym typeface="Arial"/>
            </a:endParaRPr>
          </a:p>
        </p:txBody>
      </p:sp>
      <p:sp>
        <p:nvSpPr>
          <p:cNvPr id="349" name="Google Shape;349;p25"/>
          <p:cNvSpPr/>
          <p:nvPr/>
        </p:nvSpPr>
        <p:spPr>
          <a:xfrm>
            <a:off x="2121279" y="3991083"/>
            <a:ext cx="1325304" cy="1031083"/>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Lãnh thổ riêng</a:t>
            </a:r>
            <a:endParaRPr sz="2000" b="1">
              <a:solidFill>
                <a:srgbClr val="FFFFFF"/>
              </a:solidFill>
              <a:latin typeface="Arial"/>
              <a:ea typeface="Arial"/>
              <a:cs typeface="Arial"/>
              <a:sym typeface="Arial"/>
            </a:endParaRPr>
          </a:p>
        </p:txBody>
      </p:sp>
      <p:sp>
        <p:nvSpPr>
          <p:cNvPr id="350" name="Google Shape;350;p25"/>
          <p:cNvSpPr/>
          <p:nvPr/>
        </p:nvSpPr>
        <p:spPr>
          <a:xfrm>
            <a:off x="7550283" y="3953689"/>
            <a:ext cx="1570894" cy="1032617"/>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Lịch sử riêng</a:t>
            </a:r>
            <a:endParaRPr sz="2000" b="1">
              <a:solidFill>
                <a:srgbClr val="FFFFFF"/>
              </a:solidFill>
              <a:latin typeface="Arial"/>
              <a:ea typeface="Arial"/>
              <a:cs typeface="Arial"/>
              <a:sym typeface="Arial"/>
            </a:endParaRPr>
          </a:p>
        </p:txBody>
      </p:sp>
      <p:cxnSp>
        <p:nvCxnSpPr>
          <p:cNvPr id="351" name="Google Shape;351;p25"/>
          <p:cNvCxnSpPr/>
          <p:nvPr/>
        </p:nvCxnSpPr>
        <p:spPr>
          <a:xfrm>
            <a:off x="6145514" y="3549331"/>
            <a:ext cx="4274" cy="2008792"/>
          </a:xfrm>
          <a:prstGeom prst="straightConnector1">
            <a:avLst/>
          </a:prstGeom>
          <a:noFill/>
          <a:ln w="50800" cap="flat" cmpd="sng">
            <a:solidFill>
              <a:srgbClr val="FFC000"/>
            </a:solidFill>
            <a:prstDash val="solid"/>
            <a:miter lim="800000"/>
            <a:headEnd type="none" w="sm" len="sm"/>
            <a:tailEnd type="triangle" w="med" len="med"/>
          </a:ln>
        </p:spPr>
      </p:cxnSp>
      <p:sp>
        <p:nvSpPr>
          <p:cNvPr id="352" name="Google Shape;352;p25"/>
          <p:cNvSpPr/>
          <p:nvPr/>
        </p:nvSpPr>
        <p:spPr>
          <a:xfrm>
            <a:off x="3929575" y="5558123"/>
            <a:ext cx="4676543" cy="946563"/>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SỨC MẠNH CỦA NHÂN NGHĨA SỨC MẠNH CỦA ĐỘC LẬP DÂN TỘC</a:t>
            </a:r>
            <a:endParaRPr sz="2000" b="1">
              <a:solidFill>
                <a:schemeClr val="lt1"/>
              </a:solidFill>
              <a:latin typeface="Arial"/>
              <a:ea typeface="Arial"/>
              <a:cs typeface="Arial"/>
              <a:sym typeface="Arial"/>
            </a:endParaRPr>
          </a:p>
        </p:txBody>
      </p:sp>
      <p:sp>
        <p:nvSpPr>
          <p:cNvPr id="353" name="Google Shape;353;p25"/>
          <p:cNvSpPr/>
          <p:nvPr/>
        </p:nvSpPr>
        <p:spPr>
          <a:xfrm>
            <a:off x="5005616" y="388143"/>
            <a:ext cx="2518117" cy="959563"/>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NGUYÊN LÍ</a:t>
            </a:r>
            <a:endParaRPr sz="20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NHÂN NGHĨA</a:t>
            </a:r>
            <a:endParaRPr sz="2000" b="1">
              <a:solidFill>
                <a:schemeClr val="lt1"/>
              </a:solidFill>
              <a:latin typeface="Arial"/>
              <a:ea typeface="Arial"/>
              <a:cs typeface="Arial"/>
              <a:sym typeface="Arial"/>
            </a:endParaRPr>
          </a:p>
        </p:txBody>
      </p:sp>
      <p:cxnSp>
        <p:nvCxnSpPr>
          <p:cNvPr id="354" name="Google Shape;354;p25"/>
          <p:cNvCxnSpPr>
            <a:stCxn id="353" idx="3"/>
          </p:cNvCxnSpPr>
          <p:nvPr/>
        </p:nvCxnSpPr>
        <p:spPr>
          <a:xfrm rot="10800000" flipH="1">
            <a:off x="7523733" y="849024"/>
            <a:ext cx="2754900" cy="18900"/>
          </a:xfrm>
          <a:prstGeom prst="straightConnector1">
            <a:avLst/>
          </a:prstGeom>
          <a:noFill/>
          <a:ln w="31750" cap="flat" cmpd="sng">
            <a:solidFill>
              <a:srgbClr val="FFC000"/>
            </a:solidFill>
            <a:prstDash val="solid"/>
            <a:miter lim="800000"/>
            <a:headEnd type="none" w="sm" len="sm"/>
            <a:tailEnd type="none" w="sm" len="sm"/>
          </a:ln>
        </p:spPr>
      </p:cxnSp>
      <p:cxnSp>
        <p:nvCxnSpPr>
          <p:cNvPr id="355" name="Google Shape;355;p25"/>
          <p:cNvCxnSpPr/>
          <p:nvPr/>
        </p:nvCxnSpPr>
        <p:spPr>
          <a:xfrm rot="10800000" flipH="1">
            <a:off x="2708254" y="849996"/>
            <a:ext cx="2297362" cy="7342"/>
          </a:xfrm>
          <a:prstGeom prst="straightConnector1">
            <a:avLst/>
          </a:prstGeom>
          <a:noFill/>
          <a:ln w="31750" cap="flat" cmpd="sng">
            <a:solidFill>
              <a:srgbClr val="FFC000"/>
            </a:solidFill>
            <a:prstDash val="solid"/>
            <a:miter lim="800000"/>
            <a:headEnd type="none" w="sm" len="sm"/>
            <a:tailEnd type="none" w="sm" len="sm"/>
          </a:ln>
        </p:spPr>
      </p:cxnSp>
      <p:cxnSp>
        <p:nvCxnSpPr>
          <p:cNvPr id="356" name="Google Shape;356;p25"/>
          <p:cNvCxnSpPr/>
          <p:nvPr/>
        </p:nvCxnSpPr>
        <p:spPr>
          <a:xfrm flipH="1">
            <a:off x="2708253" y="832091"/>
            <a:ext cx="1" cy="515615"/>
          </a:xfrm>
          <a:prstGeom prst="straightConnector1">
            <a:avLst/>
          </a:prstGeom>
          <a:noFill/>
          <a:ln w="31750" cap="flat" cmpd="sng">
            <a:solidFill>
              <a:srgbClr val="FFC000"/>
            </a:solidFill>
            <a:prstDash val="solid"/>
            <a:miter lim="800000"/>
            <a:headEnd type="none" w="sm" len="sm"/>
            <a:tailEnd type="none" w="sm" len="sm"/>
          </a:ln>
        </p:spPr>
      </p:cxnSp>
      <p:cxnSp>
        <p:nvCxnSpPr>
          <p:cNvPr id="357" name="Google Shape;357;p25"/>
          <p:cNvCxnSpPr/>
          <p:nvPr/>
        </p:nvCxnSpPr>
        <p:spPr>
          <a:xfrm flipH="1">
            <a:off x="10278761" y="862505"/>
            <a:ext cx="1" cy="415898"/>
          </a:xfrm>
          <a:prstGeom prst="straightConnector1">
            <a:avLst/>
          </a:prstGeom>
          <a:noFill/>
          <a:ln w="31750" cap="flat" cmpd="sng">
            <a:solidFill>
              <a:srgbClr val="FFC000"/>
            </a:solidFill>
            <a:prstDash val="solid"/>
            <a:miter lim="800000"/>
            <a:headEnd type="none" w="sm" len="sm"/>
            <a:tailEnd type="none" w="sm" len="sm"/>
          </a:ln>
        </p:spPr>
      </p:cxnSp>
      <p:sp>
        <p:nvSpPr>
          <p:cNvPr id="358" name="Google Shape;358;p25"/>
          <p:cNvSpPr/>
          <p:nvPr/>
        </p:nvSpPr>
        <p:spPr>
          <a:xfrm>
            <a:off x="1462324" y="1278403"/>
            <a:ext cx="2577562" cy="968063"/>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Yên dân</a:t>
            </a:r>
            <a:endParaRPr sz="2000" b="1">
              <a:solidFill>
                <a:srgbClr val="FFFFFF"/>
              </a:solidFill>
              <a:latin typeface="Arial"/>
              <a:ea typeface="Arial"/>
              <a:cs typeface="Arial"/>
              <a:sym typeface="Arial"/>
            </a:endParaRPr>
          </a:p>
          <a:p>
            <a:pPr marL="0" marR="0" lvl="0" indent="0" algn="ctr" rtl="0">
              <a:spcBef>
                <a:spcPts val="0"/>
              </a:spcBef>
              <a:spcAft>
                <a:spcPts val="0"/>
              </a:spcAft>
              <a:buNone/>
            </a:pPr>
            <a:r>
              <a:rPr lang="en-US" sz="2000" b="1">
                <a:solidFill>
                  <a:srgbClr val="FFFFFF"/>
                </a:solidFill>
                <a:latin typeface="Arial"/>
                <a:ea typeface="Arial"/>
                <a:cs typeface="Arial"/>
                <a:sym typeface="Arial"/>
              </a:rPr>
              <a:t>(Bảo vệ đất nước để yên dân)</a:t>
            </a:r>
            <a:endParaRPr sz="2000" b="1">
              <a:solidFill>
                <a:srgbClr val="FFFFFF"/>
              </a:solidFill>
              <a:latin typeface="Arial"/>
              <a:ea typeface="Arial"/>
              <a:cs typeface="Arial"/>
              <a:sym typeface="Arial"/>
            </a:endParaRPr>
          </a:p>
        </p:txBody>
      </p:sp>
      <p:sp>
        <p:nvSpPr>
          <p:cNvPr id="359" name="Google Shape;359;p25"/>
          <p:cNvSpPr/>
          <p:nvPr/>
        </p:nvSpPr>
        <p:spPr>
          <a:xfrm>
            <a:off x="9354397" y="1331978"/>
            <a:ext cx="1848729" cy="885261"/>
          </a:xfrm>
          <a:prstGeom prst="roundRect">
            <a:avLst>
              <a:gd name="adj" fmla="val 16667"/>
            </a:avLst>
          </a:prstGeom>
          <a:solidFill>
            <a:srgbClr val="009900"/>
          </a:solidFill>
          <a:ln w="317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Trừ bạo</a:t>
            </a:r>
            <a:endParaRPr sz="2000" b="1">
              <a:solidFill>
                <a:srgbClr val="FFFFFF"/>
              </a:solidFill>
              <a:latin typeface="Arial"/>
              <a:ea typeface="Arial"/>
              <a:cs typeface="Arial"/>
              <a:sym typeface="Arial"/>
            </a:endParaRPr>
          </a:p>
          <a:p>
            <a:pPr marL="0" marR="0" lvl="0" indent="0" algn="ctr" rtl="0">
              <a:spcBef>
                <a:spcPts val="0"/>
              </a:spcBef>
              <a:spcAft>
                <a:spcPts val="0"/>
              </a:spcAft>
              <a:buNone/>
            </a:pPr>
            <a:r>
              <a:rPr lang="en-US" sz="2000" b="1">
                <a:solidFill>
                  <a:srgbClr val="FFFFFF"/>
                </a:solidFill>
                <a:latin typeface="Arial"/>
                <a:ea typeface="Arial"/>
                <a:cs typeface="Arial"/>
                <a:sym typeface="Arial"/>
              </a:rPr>
              <a:t>(Giặc Minh xâm lược)</a:t>
            </a:r>
            <a:endParaRPr sz="2000" b="1">
              <a:solidFill>
                <a:srgbClr val="FFFFFF"/>
              </a:solidFill>
              <a:latin typeface="Arial"/>
              <a:ea typeface="Arial"/>
              <a:cs typeface="Arial"/>
              <a:sym typeface="Arial"/>
            </a:endParaRPr>
          </a:p>
        </p:txBody>
      </p:sp>
      <p:sp>
        <p:nvSpPr>
          <p:cNvPr id="360" name="Google Shape;360;p25"/>
          <p:cNvSpPr txBox="1"/>
          <p:nvPr/>
        </p:nvSpPr>
        <p:spPr>
          <a:xfrm>
            <a:off x="524060" y="349101"/>
            <a:ext cx="43467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C000"/>
                </a:solidFill>
                <a:latin typeface="Calibri"/>
                <a:ea typeface="Calibri"/>
                <a:cs typeface="Calibri"/>
                <a:sym typeface="Calibri"/>
              </a:rPr>
              <a:t>SƠ ĐỒ LẬP LUẬN ĐOẠN TRÍCH</a:t>
            </a:r>
            <a:endParaRPr sz="2400" b="1">
              <a:solidFill>
                <a:srgbClr val="FFC000"/>
              </a:solidFill>
              <a:latin typeface="Calibri"/>
              <a:ea typeface="Calibri"/>
              <a:cs typeface="Calibri"/>
              <a:sym typeface="Calibri"/>
            </a:endParaRPr>
          </a:p>
        </p:txBody>
      </p:sp>
      <p:cxnSp>
        <p:nvCxnSpPr>
          <p:cNvPr id="361" name="Google Shape;361;p25"/>
          <p:cNvCxnSpPr/>
          <p:nvPr/>
        </p:nvCxnSpPr>
        <p:spPr>
          <a:xfrm flipH="1">
            <a:off x="10247215" y="2193547"/>
            <a:ext cx="1" cy="415898"/>
          </a:xfrm>
          <a:prstGeom prst="straightConnector1">
            <a:avLst/>
          </a:prstGeom>
          <a:noFill/>
          <a:ln w="31750" cap="flat" cmpd="sng">
            <a:solidFill>
              <a:srgbClr val="FFC000"/>
            </a:solidFill>
            <a:prstDash val="solid"/>
            <a:miter lim="800000"/>
            <a:headEnd type="none" w="sm" len="sm"/>
            <a:tailEnd type="none" w="sm" len="sm"/>
          </a:ln>
        </p:spPr>
      </p:cxnSp>
      <p:cxnSp>
        <p:nvCxnSpPr>
          <p:cNvPr id="362" name="Google Shape;362;p25"/>
          <p:cNvCxnSpPr/>
          <p:nvPr/>
        </p:nvCxnSpPr>
        <p:spPr>
          <a:xfrm rot="10800000" flipH="1">
            <a:off x="8120837" y="2595948"/>
            <a:ext cx="2126378" cy="19038"/>
          </a:xfrm>
          <a:prstGeom prst="straightConnector1">
            <a:avLst/>
          </a:prstGeom>
          <a:noFill/>
          <a:ln w="31750" cap="flat" cmpd="sng">
            <a:solidFill>
              <a:srgbClr val="FFC000"/>
            </a:solidFill>
            <a:prstDash val="solid"/>
            <a:miter lim="800000"/>
            <a:headEnd type="none" w="sm" len="sm"/>
            <a:tailEnd type="none" w="sm" len="sm"/>
          </a:ln>
        </p:spPr>
      </p:cxnSp>
      <p:cxnSp>
        <p:nvCxnSpPr>
          <p:cNvPr id="363" name="Google Shape;363;p25"/>
          <p:cNvCxnSpPr/>
          <p:nvPr/>
        </p:nvCxnSpPr>
        <p:spPr>
          <a:xfrm>
            <a:off x="2708253" y="2614986"/>
            <a:ext cx="1434337" cy="0"/>
          </a:xfrm>
          <a:prstGeom prst="straightConnector1">
            <a:avLst/>
          </a:prstGeom>
          <a:noFill/>
          <a:ln w="31750" cap="flat" cmpd="sng">
            <a:solidFill>
              <a:srgbClr val="FFC000"/>
            </a:solidFill>
            <a:prstDash val="solid"/>
            <a:miter lim="800000"/>
            <a:headEnd type="none" w="sm" len="sm"/>
            <a:tailEnd type="none" w="sm" len="sm"/>
          </a:ln>
        </p:spPr>
      </p:cxnSp>
      <p:cxnSp>
        <p:nvCxnSpPr>
          <p:cNvPr id="364" name="Google Shape;364;p25"/>
          <p:cNvCxnSpPr/>
          <p:nvPr/>
        </p:nvCxnSpPr>
        <p:spPr>
          <a:xfrm flipH="1">
            <a:off x="2697450" y="2203682"/>
            <a:ext cx="1" cy="415898"/>
          </a:xfrm>
          <a:prstGeom prst="straightConnector1">
            <a:avLst/>
          </a:prstGeom>
          <a:noFill/>
          <a:ln w="31750" cap="flat" cmpd="sng">
            <a:solidFill>
              <a:srgbClr val="FFC000"/>
            </a:solidFill>
            <a:prstDash val="solid"/>
            <a:miter lim="800000"/>
            <a:headEnd type="none" w="sm" len="sm"/>
            <a:tailEnd type="none" w="sm" len="sm"/>
          </a:ln>
        </p:spPr>
      </p:cxnSp>
      <p:cxnSp>
        <p:nvCxnSpPr>
          <p:cNvPr id="365" name="Google Shape;365;p25"/>
          <p:cNvCxnSpPr>
            <a:endCxn id="341" idx="0"/>
          </p:cNvCxnSpPr>
          <p:nvPr/>
        </p:nvCxnSpPr>
        <p:spPr>
          <a:xfrm>
            <a:off x="6145513" y="1364396"/>
            <a:ext cx="0" cy="1037100"/>
          </a:xfrm>
          <a:prstGeom prst="straightConnector1">
            <a:avLst/>
          </a:prstGeom>
          <a:noFill/>
          <a:ln w="50800" cap="flat" cmpd="sng">
            <a:solidFill>
              <a:srgbClr val="FFC000"/>
            </a:solidFill>
            <a:prstDash val="solid"/>
            <a:miter lim="800000"/>
            <a:headEnd type="none" w="sm" len="sm"/>
            <a:tailEnd type="triangle" w="med" len="med"/>
          </a:ln>
        </p:spPr>
      </p:cxnSp>
      <p:cxnSp>
        <p:nvCxnSpPr>
          <p:cNvPr id="366" name="Google Shape;366;p25"/>
          <p:cNvCxnSpPr>
            <a:stCxn id="349" idx="0"/>
            <a:endCxn id="341" idx="2"/>
          </p:cNvCxnSpPr>
          <p:nvPr/>
        </p:nvCxnSpPr>
        <p:spPr>
          <a:xfrm rot="10800000" flipH="1">
            <a:off x="2783931" y="3544683"/>
            <a:ext cx="3361500" cy="446400"/>
          </a:xfrm>
          <a:prstGeom prst="straightConnector1">
            <a:avLst/>
          </a:prstGeom>
          <a:noFill/>
          <a:ln w="31750" cap="flat" cmpd="sng">
            <a:solidFill>
              <a:srgbClr val="FFC000"/>
            </a:solidFill>
            <a:prstDash val="solid"/>
            <a:miter lim="800000"/>
            <a:headEnd type="none" w="sm" len="sm"/>
            <a:tailEnd type="none" w="sm" len="sm"/>
          </a:ln>
        </p:spPr>
      </p:cxnSp>
      <p:cxnSp>
        <p:nvCxnSpPr>
          <p:cNvPr id="367" name="Google Shape;367;p25"/>
          <p:cNvCxnSpPr>
            <a:stCxn id="348" idx="0"/>
            <a:endCxn id="341" idx="2"/>
          </p:cNvCxnSpPr>
          <p:nvPr/>
        </p:nvCxnSpPr>
        <p:spPr>
          <a:xfrm rot="10800000" flipH="1">
            <a:off x="4379602" y="3544682"/>
            <a:ext cx="1765800" cy="446400"/>
          </a:xfrm>
          <a:prstGeom prst="straightConnector1">
            <a:avLst/>
          </a:prstGeom>
          <a:noFill/>
          <a:ln w="31750" cap="flat" cmpd="sng">
            <a:solidFill>
              <a:srgbClr val="FFC000"/>
            </a:solidFill>
            <a:prstDash val="solid"/>
            <a:miter lim="800000"/>
            <a:headEnd type="none" w="sm" len="sm"/>
            <a:tailEnd type="none" w="sm" len="sm"/>
          </a:ln>
        </p:spPr>
      </p:cxnSp>
      <p:cxnSp>
        <p:nvCxnSpPr>
          <p:cNvPr id="368" name="Google Shape;368;p25"/>
          <p:cNvCxnSpPr>
            <a:stCxn id="350" idx="0"/>
            <a:endCxn id="341" idx="2"/>
          </p:cNvCxnSpPr>
          <p:nvPr/>
        </p:nvCxnSpPr>
        <p:spPr>
          <a:xfrm rot="10800000">
            <a:off x="6145430" y="3544789"/>
            <a:ext cx="2190300" cy="408900"/>
          </a:xfrm>
          <a:prstGeom prst="straightConnector1">
            <a:avLst/>
          </a:prstGeom>
          <a:noFill/>
          <a:ln w="31750" cap="flat" cmpd="sng">
            <a:solidFill>
              <a:srgbClr val="FFC000"/>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26"/>
          <p:cNvPicPr preferRelativeResize="0"/>
          <p:nvPr/>
        </p:nvPicPr>
        <p:blipFill rotWithShape="1">
          <a:blip r:embed="rId3">
            <a:alphaModFix/>
          </a:blip>
          <a:srcRect/>
          <a:stretch/>
        </p:blipFill>
        <p:spPr>
          <a:xfrm>
            <a:off x="-13061" y="0"/>
            <a:ext cx="12192000" cy="6858000"/>
          </a:xfrm>
          <a:prstGeom prst="rect">
            <a:avLst/>
          </a:prstGeom>
          <a:noFill/>
          <a:ln>
            <a:noFill/>
          </a:ln>
        </p:spPr>
      </p:pic>
      <p:sp>
        <p:nvSpPr>
          <p:cNvPr id="374" name="Google Shape;374;p26"/>
          <p:cNvSpPr txBox="1"/>
          <p:nvPr/>
        </p:nvSpPr>
        <p:spPr>
          <a:xfrm>
            <a:off x="672767" y="549054"/>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III. TỔNG KẾT.</a:t>
            </a:r>
            <a:endParaRPr sz="2800" b="1">
              <a:solidFill>
                <a:srgbClr val="FFC000"/>
              </a:solidFill>
              <a:latin typeface="Arial"/>
              <a:ea typeface="Arial"/>
              <a:cs typeface="Arial"/>
              <a:sym typeface="Arial"/>
            </a:endParaRPr>
          </a:p>
        </p:txBody>
      </p:sp>
      <p:sp>
        <p:nvSpPr>
          <p:cNvPr id="375" name="Google Shape;375;p26"/>
          <p:cNvSpPr txBox="1"/>
          <p:nvPr/>
        </p:nvSpPr>
        <p:spPr>
          <a:xfrm>
            <a:off x="930535" y="1260548"/>
            <a:ext cx="9199582" cy="16312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1. Nội dung</a:t>
            </a:r>
            <a:r>
              <a:rPr lang="en-US" sz="2800" b="1">
                <a:solidFill>
                  <a:srgbClr val="FFFFCC"/>
                </a:solidFill>
                <a:latin typeface="Arial"/>
                <a:ea typeface="Arial"/>
                <a:cs typeface="Arial"/>
                <a:sym typeface="Arial"/>
              </a:rPr>
              <a:t>: </a:t>
            </a:r>
            <a:r>
              <a:rPr lang="en-US" sz="2400">
                <a:solidFill>
                  <a:schemeClr val="lt1"/>
                </a:solidFill>
                <a:latin typeface="Arial"/>
                <a:ea typeface="Arial"/>
                <a:cs typeface="Arial"/>
                <a:sym typeface="Arial"/>
              </a:rPr>
              <a:t>Đoạn trích </a:t>
            </a:r>
            <a:r>
              <a:rPr lang="en-US" sz="2400" i="1">
                <a:solidFill>
                  <a:schemeClr val="lt1"/>
                </a:solidFill>
                <a:latin typeface="Arial"/>
                <a:ea typeface="Arial"/>
                <a:cs typeface="Arial"/>
                <a:sym typeface="Arial"/>
              </a:rPr>
              <a:t>Nước Đại Việt ta </a:t>
            </a:r>
            <a:r>
              <a:rPr lang="en-US" sz="2400">
                <a:solidFill>
                  <a:schemeClr val="lt1"/>
                </a:solidFill>
                <a:latin typeface="Arial"/>
                <a:ea typeface="Arial"/>
                <a:cs typeface="Arial"/>
                <a:sym typeface="Arial"/>
              </a:rPr>
              <a:t>có ý nghĩa như một bản tuyên ngôn độc lập: Nước ta là đất nước có nền văn hiến lâu đời, có lãnh thổ riêng, có chủ quyền, có truyền thống lịch sử; kẻ xâm lược lầ phản nhân nghĩa, nhất định thất bại.</a:t>
            </a:r>
            <a:endParaRPr/>
          </a:p>
        </p:txBody>
      </p:sp>
      <p:sp>
        <p:nvSpPr>
          <p:cNvPr id="376" name="Google Shape;376;p26"/>
          <p:cNvSpPr txBox="1"/>
          <p:nvPr/>
        </p:nvSpPr>
        <p:spPr>
          <a:xfrm>
            <a:off x="930535" y="3118925"/>
            <a:ext cx="7005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2. Nghệ thuật</a:t>
            </a:r>
            <a:endParaRPr sz="2800" b="1">
              <a:solidFill>
                <a:srgbClr val="FFC000"/>
              </a:solidFill>
              <a:latin typeface="Arial"/>
              <a:ea typeface="Arial"/>
              <a:cs typeface="Arial"/>
              <a:sym typeface="Arial"/>
            </a:endParaRPr>
          </a:p>
        </p:txBody>
      </p:sp>
      <p:sp>
        <p:nvSpPr>
          <p:cNvPr id="377" name="Google Shape;377;p26"/>
          <p:cNvSpPr/>
          <p:nvPr/>
        </p:nvSpPr>
        <p:spPr>
          <a:xfrm>
            <a:off x="930535" y="3847930"/>
            <a:ext cx="9473556" cy="145719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2400">
                <a:solidFill>
                  <a:schemeClr val="lt1"/>
                </a:solidFill>
                <a:latin typeface="Arial"/>
                <a:ea typeface="Arial"/>
                <a:cs typeface="Arial"/>
                <a:sym typeface="Arial"/>
              </a:rPr>
              <a:t>- Lập luận chặt chẽ, kết hợp lí lẽ và thực tiễn.</a:t>
            </a:r>
            <a:endParaRPr/>
          </a:p>
          <a:p>
            <a:pPr marL="0" marR="0" lvl="0" indent="0" algn="just" rtl="0">
              <a:lnSpc>
                <a:spcPct val="107000"/>
              </a:lnSpc>
              <a:spcBef>
                <a:spcPts val="800"/>
              </a:spcBef>
              <a:spcAft>
                <a:spcPts val="0"/>
              </a:spcAft>
              <a:buNone/>
            </a:pPr>
            <a:r>
              <a:rPr lang="en-US" sz="2400">
                <a:solidFill>
                  <a:schemeClr val="lt1"/>
                </a:solidFill>
                <a:latin typeface="Arial"/>
                <a:ea typeface="Arial"/>
                <a:cs typeface="Arial"/>
                <a:sym typeface="Arial"/>
              </a:rPr>
              <a:t>- Câu văn biền ngẫu kết hợp đối, so sánh, liệt kê</a:t>
            </a:r>
            <a:endParaRPr sz="2400">
              <a:solidFill>
                <a:schemeClr val="lt1"/>
              </a:solidFill>
              <a:latin typeface="Arial"/>
              <a:ea typeface="Arial"/>
              <a:cs typeface="Arial"/>
              <a:sym typeface="Arial"/>
            </a:endParaRPr>
          </a:p>
          <a:p>
            <a:pPr marL="0" marR="0" lvl="0" indent="0" algn="l" rtl="0">
              <a:spcBef>
                <a:spcPts val="800"/>
              </a:spcBef>
              <a:spcAft>
                <a:spcPts val="0"/>
              </a:spcAft>
              <a:buNone/>
            </a:pPr>
            <a:r>
              <a:rPr lang="en-US" sz="2400">
                <a:solidFill>
                  <a:schemeClr val="lt1"/>
                </a:solidFill>
                <a:latin typeface="Arial"/>
                <a:ea typeface="Arial"/>
                <a:cs typeface="Arial"/>
                <a:sym typeface="Arial"/>
              </a:rPr>
              <a:t>- Giọng điệu đanh thép, trang trọng, hùng hồn</a:t>
            </a:r>
            <a:endParaRPr sz="24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2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3" name="Google Shape;383;p27"/>
          <p:cNvSpPr/>
          <p:nvPr/>
        </p:nvSpPr>
        <p:spPr>
          <a:xfrm>
            <a:off x="860474" y="1217239"/>
            <a:ext cx="7696408"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Bài tập 1: So sánh chiếu, hịch, cáo</a:t>
            </a:r>
            <a:endParaRPr sz="2800" b="1">
              <a:solidFill>
                <a:srgbClr val="FFC000"/>
              </a:solidFill>
              <a:latin typeface="Arial"/>
              <a:ea typeface="Arial"/>
              <a:cs typeface="Arial"/>
              <a:sym typeface="Arial"/>
            </a:endParaRPr>
          </a:p>
        </p:txBody>
      </p:sp>
      <p:sp>
        <p:nvSpPr>
          <p:cNvPr id="384" name="Google Shape;384;p27"/>
          <p:cNvSpPr txBox="1"/>
          <p:nvPr/>
        </p:nvSpPr>
        <p:spPr>
          <a:xfrm>
            <a:off x="2560320" y="3397592"/>
            <a:ext cx="164592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C000"/>
                </a:solidFill>
                <a:latin typeface="Arial"/>
                <a:ea typeface="Arial"/>
                <a:cs typeface="Arial"/>
                <a:sym typeface="Arial"/>
              </a:rPr>
              <a:t>Giống </a:t>
            </a:r>
            <a:endParaRPr sz="2400">
              <a:solidFill>
                <a:schemeClr val="dk1"/>
              </a:solidFill>
              <a:latin typeface="Calibri"/>
              <a:ea typeface="Calibri"/>
              <a:cs typeface="Calibri"/>
              <a:sym typeface="Calibri"/>
            </a:endParaRPr>
          </a:p>
        </p:txBody>
      </p:sp>
      <p:graphicFrame>
        <p:nvGraphicFramePr>
          <p:cNvPr id="385" name="Google Shape;385;p27"/>
          <p:cNvGraphicFramePr/>
          <p:nvPr/>
        </p:nvGraphicFramePr>
        <p:xfrm>
          <a:off x="860474" y="2338631"/>
          <a:ext cx="10471050" cy="3041250"/>
        </p:xfrm>
        <a:graphic>
          <a:graphicData uri="http://schemas.openxmlformats.org/drawingml/2006/table">
            <a:tbl>
              <a:tblPr firstRow="1" bandRow="1">
                <a:noFill/>
                <a:tableStyleId>{BE44E63A-6163-42AB-95A7-8EA13DCA5C43}</a:tableStyleId>
              </a:tblPr>
              <a:tblGrid>
                <a:gridCol w="1439600">
                  <a:extLst>
                    <a:ext uri="{9D8B030D-6E8A-4147-A177-3AD203B41FA5}">
                      <a16:colId xmlns:a16="http://schemas.microsoft.com/office/drawing/2014/main" val="20000"/>
                    </a:ext>
                  </a:extLst>
                </a:gridCol>
                <a:gridCol w="3137100">
                  <a:extLst>
                    <a:ext uri="{9D8B030D-6E8A-4147-A177-3AD203B41FA5}">
                      <a16:colId xmlns:a16="http://schemas.microsoft.com/office/drawing/2014/main" val="20001"/>
                    </a:ext>
                  </a:extLst>
                </a:gridCol>
                <a:gridCol w="2869800">
                  <a:extLst>
                    <a:ext uri="{9D8B030D-6E8A-4147-A177-3AD203B41FA5}">
                      <a16:colId xmlns:a16="http://schemas.microsoft.com/office/drawing/2014/main" val="20002"/>
                    </a:ext>
                  </a:extLst>
                </a:gridCol>
                <a:gridCol w="3024550">
                  <a:extLst>
                    <a:ext uri="{9D8B030D-6E8A-4147-A177-3AD203B41FA5}">
                      <a16:colId xmlns:a16="http://schemas.microsoft.com/office/drawing/2014/main" val="20003"/>
                    </a:ext>
                  </a:extLst>
                </a:gridCol>
              </a:tblGrid>
              <a:tr h="643850">
                <a:tc>
                  <a:txBody>
                    <a:bodyPr/>
                    <a:lstStyle/>
                    <a:p>
                      <a:pPr marL="0" marR="0" lvl="0" indent="0" algn="ctr" rtl="0">
                        <a:spcBef>
                          <a:spcPts val="0"/>
                        </a:spcBef>
                        <a:spcAft>
                          <a:spcPts val="0"/>
                        </a:spcAft>
                        <a:buNone/>
                      </a:pPr>
                      <a:endParaRPr sz="1800"/>
                    </a:p>
                  </a:txBody>
                  <a:tcPr marL="91450" marR="91450" marT="45725" marB="45725">
                    <a:solidFill>
                      <a:srgbClr val="009900"/>
                    </a:solidFill>
                  </a:tcPr>
                </a:tc>
                <a:tc>
                  <a:txBody>
                    <a:bodyPr/>
                    <a:lstStyle/>
                    <a:p>
                      <a:pPr marL="0" marR="0" lvl="0" indent="0" algn="ctr" rtl="0">
                        <a:spcBef>
                          <a:spcPts val="0"/>
                        </a:spcBef>
                        <a:spcAft>
                          <a:spcPts val="0"/>
                        </a:spcAft>
                        <a:buNone/>
                      </a:pPr>
                      <a:r>
                        <a:rPr lang="en-US" sz="2800">
                          <a:solidFill>
                            <a:srgbClr val="FFFF00"/>
                          </a:solidFill>
                          <a:latin typeface="Arial"/>
                          <a:ea typeface="Arial"/>
                          <a:cs typeface="Arial"/>
                          <a:sym typeface="Arial"/>
                        </a:rPr>
                        <a:t>CHIẾU</a:t>
                      </a:r>
                      <a:endParaRPr sz="2800">
                        <a:solidFill>
                          <a:srgbClr val="FFFF00"/>
                        </a:solidFill>
                        <a:latin typeface="Arial"/>
                        <a:ea typeface="Arial"/>
                        <a:cs typeface="Arial"/>
                        <a:sym typeface="Arial"/>
                      </a:endParaRPr>
                    </a:p>
                  </a:txBody>
                  <a:tcPr marL="91450" marR="91450" marT="45725" marB="45725">
                    <a:solidFill>
                      <a:srgbClr val="009900"/>
                    </a:solidFill>
                  </a:tcPr>
                </a:tc>
                <a:tc>
                  <a:txBody>
                    <a:bodyPr/>
                    <a:lstStyle/>
                    <a:p>
                      <a:pPr marL="0" marR="0" lvl="0" indent="0" algn="ctr" rtl="0">
                        <a:spcBef>
                          <a:spcPts val="0"/>
                        </a:spcBef>
                        <a:spcAft>
                          <a:spcPts val="0"/>
                        </a:spcAft>
                        <a:buNone/>
                      </a:pPr>
                      <a:r>
                        <a:rPr lang="en-US" sz="2800">
                          <a:solidFill>
                            <a:srgbClr val="FFFF00"/>
                          </a:solidFill>
                          <a:latin typeface="Arial"/>
                          <a:ea typeface="Arial"/>
                          <a:cs typeface="Arial"/>
                          <a:sym typeface="Arial"/>
                        </a:rPr>
                        <a:t>HỊCH</a:t>
                      </a:r>
                      <a:endParaRPr sz="2800">
                        <a:solidFill>
                          <a:srgbClr val="FFFF00"/>
                        </a:solidFill>
                        <a:latin typeface="Arial"/>
                        <a:ea typeface="Arial"/>
                        <a:cs typeface="Arial"/>
                        <a:sym typeface="Arial"/>
                      </a:endParaRPr>
                    </a:p>
                  </a:txBody>
                  <a:tcPr marL="91450" marR="91450" marT="45725" marB="45725">
                    <a:solidFill>
                      <a:srgbClr val="009900"/>
                    </a:solidFill>
                  </a:tcPr>
                </a:tc>
                <a:tc>
                  <a:txBody>
                    <a:bodyPr/>
                    <a:lstStyle/>
                    <a:p>
                      <a:pPr marL="0" marR="0" lvl="0" indent="0" algn="ctr" rtl="0">
                        <a:spcBef>
                          <a:spcPts val="0"/>
                        </a:spcBef>
                        <a:spcAft>
                          <a:spcPts val="0"/>
                        </a:spcAft>
                        <a:buNone/>
                      </a:pPr>
                      <a:r>
                        <a:rPr lang="en-US" sz="2800">
                          <a:solidFill>
                            <a:srgbClr val="FFFF00"/>
                          </a:solidFill>
                          <a:latin typeface="Arial"/>
                          <a:ea typeface="Arial"/>
                          <a:cs typeface="Arial"/>
                          <a:sym typeface="Arial"/>
                        </a:rPr>
                        <a:t>CÁO</a:t>
                      </a:r>
                      <a:endParaRPr sz="2800">
                        <a:solidFill>
                          <a:srgbClr val="FFFF00"/>
                        </a:solidFill>
                        <a:latin typeface="Arial"/>
                        <a:ea typeface="Arial"/>
                        <a:cs typeface="Arial"/>
                        <a:sym typeface="Arial"/>
                      </a:endParaRPr>
                    </a:p>
                  </a:txBody>
                  <a:tcPr marL="91450" marR="91450" marT="45725" marB="45725">
                    <a:solidFill>
                      <a:srgbClr val="009900"/>
                    </a:solidFill>
                  </a:tcPr>
                </a:tc>
                <a:extLst>
                  <a:ext uri="{0D108BD9-81ED-4DB2-BD59-A6C34878D82A}">
                    <a16:rowId xmlns:a16="http://schemas.microsoft.com/office/drawing/2014/main" val="10000"/>
                  </a:ext>
                </a:extLst>
              </a:tr>
              <a:tr h="1201875">
                <a:tc>
                  <a:txBody>
                    <a:bodyPr/>
                    <a:lstStyle/>
                    <a:p>
                      <a:pPr marL="0" marR="0" lvl="0" indent="0" algn="l" rtl="0">
                        <a:spcBef>
                          <a:spcPts val="0"/>
                        </a:spcBef>
                        <a:spcAft>
                          <a:spcPts val="0"/>
                        </a:spcAft>
                        <a:buNone/>
                      </a:pPr>
                      <a:r>
                        <a:rPr lang="en-US" sz="2800" b="1">
                          <a:solidFill>
                            <a:srgbClr val="FFFF00"/>
                          </a:solidFill>
                          <a:latin typeface="Arial"/>
                          <a:ea typeface="Arial"/>
                          <a:cs typeface="Arial"/>
                          <a:sym typeface="Arial"/>
                        </a:rPr>
                        <a:t>GIỐNG</a:t>
                      </a:r>
                      <a:endParaRPr sz="2800" b="1">
                        <a:solidFill>
                          <a:srgbClr val="FFFF00"/>
                        </a:solidFill>
                        <a:latin typeface="Arial"/>
                        <a:ea typeface="Arial"/>
                        <a:cs typeface="Arial"/>
                        <a:sym typeface="Arial"/>
                      </a:endParaRPr>
                    </a:p>
                  </a:txBody>
                  <a:tcPr marL="91450" marR="91450" marT="45725" marB="45725">
                    <a:solidFill>
                      <a:srgbClr val="009900"/>
                    </a:solidFill>
                  </a:tcPr>
                </a:tc>
                <a:tc gridSpan="3">
                  <a:txBody>
                    <a:bodyPr/>
                    <a:lstStyle/>
                    <a:p>
                      <a:pPr marL="0" marR="0" lvl="0" indent="0" algn="l" rtl="0">
                        <a:spcBef>
                          <a:spcPts val="0"/>
                        </a:spcBef>
                        <a:spcAft>
                          <a:spcPts val="0"/>
                        </a:spcAft>
                        <a:buNone/>
                      </a:pPr>
                      <a:endParaRPr sz="1800"/>
                    </a:p>
                  </a:txBody>
                  <a:tcPr marL="91450" marR="91450" marT="45725" marB="45725">
                    <a:solidFill>
                      <a:srgbClr val="0099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95525">
                <a:tc>
                  <a:txBody>
                    <a:bodyPr/>
                    <a:lstStyle/>
                    <a:p>
                      <a:pPr marL="0" marR="0" lvl="0" indent="0" algn="l" rtl="0">
                        <a:spcBef>
                          <a:spcPts val="0"/>
                        </a:spcBef>
                        <a:spcAft>
                          <a:spcPts val="0"/>
                        </a:spcAft>
                        <a:buNone/>
                      </a:pPr>
                      <a:r>
                        <a:rPr lang="en-US" sz="2800" b="1">
                          <a:solidFill>
                            <a:srgbClr val="FFFF00"/>
                          </a:solidFill>
                          <a:latin typeface="Arial"/>
                          <a:ea typeface="Arial"/>
                          <a:cs typeface="Arial"/>
                          <a:sym typeface="Arial"/>
                        </a:rPr>
                        <a:t>KHÁC</a:t>
                      </a:r>
                      <a:endParaRPr sz="2800" b="1">
                        <a:solidFill>
                          <a:srgbClr val="FFFF00"/>
                        </a:solidFill>
                        <a:latin typeface="Arial"/>
                        <a:ea typeface="Arial"/>
                        <a:cs typeface="Arial"/>
                        <a:sym typeface="Arial"/>
                      </a:endParaRPr>
                    </a:p>
                  </a:txBody>
                  <a:tcPr marL="91450" marR="91450" marT="45725" marB="45725">
                    <a:solidFill>
                      <a:srgbClr val="009900"/>
                    </a:solidFill>
                  </a:tcPr>
                </a:tc>
                <a:tc>
                  <a:txBody>
                    <a:bodyPr/>
                    <a:lstStyle/>
                    <a:p>
                      <a:pPr marL="0" marR="0" lvl="0" indent="0" algn="l" rtl="0">
                        <a:spcBef>
                          <a:spcPts val="0"/>
                        </a:spcBef>
                        <a:spcAft>
                          <a:spcPts val="0"/>
                        </a:spcAft>
                        <a:buNone/>
                      </a:pPr>
                      <a:endParaRPr sz="1800"/>
                    </a:p>
                  </a:txBody>
                  <a:tcPr marL="91450" marR="91450" marT="45725" marB="45725">
                    <a:solidFill>
                      <a:srgbClr val="009900"/>
                    </a:solidFill>
                  </a:tcPr>
                </a:tc>
                <a:tc>
                  <a:txBody>
                    <a:bodyPr/>
                    <a:lstStyle/>
                    <a:p>
                      <a:pPr marL="0" marR="0" lvl="0" indent="0" algn="l" rtl="0">
                        <a:spcBef>
                          <a:spcPts val="0"/>
                        </a:spcBef>
                        <a:spcAft>
                          <a:spcPts val="0"/>
                        </a:spcAft>
                        <a:buNone/>
                      </a:pPr>
                      <a:endParaRPr sz="1800"/>
                    </a:p>
                  </a:txBody>
                  <a:tcPr marL="91450" marR="91450" marT="45725" marB="45725">
                    <a:solidFill>
                      <a:srgbClr val="009900"/>
                    </a:solidFill>
                  </a:tcPr>
                </a:tc>
                <a:tc>
                  <a:txBody>
                    <a:bodyPr/>
                    <a:lstStyle/>
                    <a:p>
                      <a:pPr marL="0" marR="0" lvl="0" indent="0" algn="just" rtl="0">
                        <a:lnSpc>
                          <a:spcPct val="100000"/>
                        </a:lnSpc>
                        <a:spcBef>
                          <a:spcPts val="0"/>
                        </a:spcBef>
                        <a:spcAft>
                          <a:spcPts val="0"/>
                        </a:spcAft>
                        <a:buClr>
                          <a:schemeClr val="dk1"/>
                        </a:buClr>
                        <a:buSzPts val="2400"/>
                        <a:buFont typeface="Calibri"/>
                        <a:buNone/>
                      </a:pPr>
                      <a:endParaRPr sz="2400">
                        <a:solidFill>
                          <a:schemeClr val="lt1"/>
                        </a:solidFill>
                        <a:latin typeface="Arial"/>
                        <a:ea typeface="Arial"/>
                        <a:cs typeface="Arial"/>
                        <a:sym typeface="Arial"/>
                      </a:endParaRPr>
                    </a:p>
                    <a:p>
                      <a:pPr marL="0" marR="0" lvl="0" indent="0" algn="just" rtl="0">
                        <a:spcBef>
                          <a:spcPts val="0"/>
                        </a:spcBef>
                        <a:spcAft>
                          <a:spcPts val="0"/>
                        </a:spcAft>
                        <a:buNone/>
                      </a:pPr>
                      <a:endParaRPr sz="2400">
                        <a:solidFill>
                          <a:schemeClr val="lt1"/>
                        </a:solidFill>
                        <a:latin typeface="Arial"/>
                        <a:ea typeface="Arial"/>
                        <a:cs typeface="Arial"/>
                        <a:sym typeface="Arial"/>
                      </a:endParaRPr>
                    </a:p>
                  </a:txBody>
                  <a:tcPr marL="91450" marR="91450" marT="45725" marB="45725">
                    <a:solidFill>
                      <a:srgbClr val="009900"/>
                    </a:solidFill>
                  </a:tcPr>
                </a:tc>
                <a:extLst>
                  <a:ext uri="{0D108BD9-81ED-4DB2-BD59-A6C34878D82A}">
                    <a16:rowId xmlns:a16="http://schemas.microsoft.com/office/drawing/2014/main" val="10002"/>
                  </a:ext>
                </a:extLst>
              </a:tr>
            </a:tbl>
          </a:graphicData>
        </a:graphic>
      </p:graphicFrame>
      <p:sp>
        <p:nvSpPr>
          <p:cNvPr id="386" name="Google Shape;386;p27"/>
          <p:cNvSpPr/>
          <p:nvPr/>
        </p:nvSpPr>
        <p:spPr>
          <a:xfrm>
            <a:off x="372011" y="525618"/>
            <a:ext cx="369980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C000"/>
                </a:solidFill>
                <a:latin typeface="Arial"/>
                <a:ea typeface="Arial"/>
                <a:cs typeface="Arial"/>
                <a:sym typeface="Arial"/>
              </a:rPr>
              <a:t>IV. LUYỆN TẬP</a:t>
            </a:r>
            <a:endParaRPr sz="3200" b="1">
              <a:solidFill>
                <a:srgbClr val="FFC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28"/>
          <p:cNvPicPr preferRelativeResize="0"/>
          <p:nvPr/>
        </p:nvPicPr>
        <p:blipFill rotWithShape="1">
          <a:blip r:embed="rId3">
            <a:alphaModFix/>
          </a:blip>
          <a:srcRect/>
          <a:stretch/>
        </p:blipFill>
        <p:spPr>
          <a:xfrm>
            <a:off x="0" y="-170381"/>
            <a:ext cx="12192000" cy="6858000"/>
          </a:xfrm>
          <a:prstGeom prst="rect">
            <a:avLst/>
          </a:prstGeom>
          <a:noFill/>
          <a:ln>
            <a:noFill/>
          </a:ln>
        </p:spPr>
      </p:pic>
      <p:sp>
        <p:nvSpPr>
          <p:cNvPr id="392" name="Google Shape;392;p28"/>
          <p:cNvSpPr txBox="1">
            <a:spLocks noGrp="1"/>
          </p:cNvSpPr>
          <p:nvPr>
            <p:ph type="title"/>
          </p:nvPr>
        </p:nvSpPr>
        <p:spPr>
          <a:xfrm>
            <a:off x="491309" y="104504"/>
            <a:ext cx="9820086" cy="1329396"/>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90000"/>
              </a:lnSpc>
              <a:spcBef>
                <a:spcPts val="0"/>
              </a:spcBef>
              <a:spcAft>
                <a:spcPts val="0"/>
              </a:spcAft>
              <a:buClr>
                <a:schemeClr val="dk1"/>
              </a:buClr>
              <a:buSzPct val="100000"/>
              <a:buFont typeface="Arial"/>
              <a:buNone/>
            </a:pPr>
            <a:br>
              <a:rPr lang="en-US" sz="2800">
                <a:latin typeface="Arial"/>
                <a:ea typeface="Arial"/>
                <a:cs typeface="Arial"/>
                <a:sym typeface="Arial"/>
              </a:rPr>
            </a:br>
            <a:r>
              <a:rPr lang="en-US" sz="2700" b="1">
                <a:solidFill>
                  <a:srgbClr val="FFC000"/>
                </a:solidFill>
                <a:latin typeface="Arial"/>
                <a:ea typeface="Arial"/>
                <a:cs typeface="Arial"/>
                <a:sym typeface="Arial"/>
              </a:rPr>
              <a:t>Bài tập 2: Viết một đoạn văn diễn dịch khoảng 12 câu chứng minh </a:t>
            </a:r>
            <a:r>
              <a:rPr lang="en-US" sz="2700" b="1" i="1">
                <a:solidFill>
                  <a:srgbClr val="FFC000"/>
                </a:solidFill>
                <a:latin typeface="Arial"/>
                <a:ea typeface="Arial"/>
                <a:cs typeface="Arial"/>
                <a:sym typeface="Arial"/>
              </a:rPr>
              <a:t>Nước Đại Việt ta </a:t>
            </a:r>
            <a:r>
              <a:rPr lang="en-US" sz="2700" b="1">
                <a:solidFill>
                  <a:srgbClr val="FFC000"/>
                </a:solidFill>
                <a:latin typeface="Arial"/>
                <a:ea typeface="Arial"/>
                <a:cs typeface="Arial"/>
                <a:sym typeface="Arial"/>
              </a:rPr>
              <a:t>là một áng văn tràn đầy tinh thần yêu nước và niềm tự hào dân tộc, trong đoạn có sử dụng một câu cảm thán.</a:t>
            </a:r>
            <a:endParaRPr sz="2700" b="1">
              <a:solidFill>
                <a:srgbClr val="FFC000"/>
              </a:solidFill>
              <a:latin typeface="Arial"/>
              <a:ea typeface="Arial"/>
              <a:cs typeface="Arial"/>
              <a:sym typeface="Arial"/>
            </a:endParaRPr>
          </a:p>
        </p:txBody>
      </p:sp>
      <p:sp>
        <p:nvSpPr>
          <p:cNvPr id="393" name="Google Shape;393;p28"/>
          <p:cNvSpPr txBox="1"/>
          <p:nvPr/>
        </p:nvSpPr>
        <p:spPr>
          <a:xfrm>
            <a:off x="898574" y="1318345"/>
            <a:ext cx="9820086" cy="2357342"/>
          </a:xfrm>
          <a:prstGeom prst="rect">
            <a:avLst/>
          </a:prstGeom>
          <a:noFill/>
          <a:ln>
            <a:noFill/>
          </a:ln>
        </p:spPr>
        <p:txBody>
          <a:bodyPr spcFirstLastPara="1" wrap="square" lIns="91425" tIns="45700" rIns="91425" bIns="45700" anchor="ctr" anchorCtr="0">
            <a:normAutofit fontScale="97500" lnSpcReduction="10000"/>
          </a:bodyPr>
          <a:lstStyle/>
          <a:p>
            <a:pPr marL="0" marR="0" lvl="0" indent="0" algn="just" rtl="0">
              <a:lnSpc>
                <a:spcPct val="90000"/>
              </a:lnSpc>
              <a:spcBef>
                <a:spcPts val="0"/>
              </a:spcBef>
              <a:spcAft>
                <a:spcPts val="0"/>
              </a:spcAft>
              <a:buClr>
                <a:schemeClr val="dk1"/>
              </a:buClr>
              <a:buSzPct val="100000"/>
              <a:buFont typeface="Arial"/>
              <a:buNone/>
            </a:pPr>
            <a:br>
              <a:rPr lang="en-US" sz="2800">
                <a:solidFill>
                  <a:schemeClr val="dk1"/>
                </a:solidFill>
                <a:latin typeface="Arial"/>
                <a:ea typeface="Arial"/>
                <a:cs typeface="Arial"/>
                <a:sym typeface="Arial"/>
              </a:rPr>
            </a:br>
            <a:r>
              <a:rPr lang="en-US" sz="2500" b="1">
                <a:solidFill>
                  <a:srgbClr val="FFC000"/>
                </a:solidFill>
                <a:latin typeface="Arial"/>
                <a:ea typeface="Arial"/>
                <a:cs typeface="Arial"/>
                <a:sym typeface="Arial"/>
              </a:rPr>
              <a:t>Gợi ý:</a:t>
            </a:r>
            <a:endParaRPr/>
          </a:p>
          <a:p>
            <a:pPr marL="0" marR="0" lvl="0" indent="0" algn="just" rtl="0">
              <a:lnSpc>
                <a:spcPct val="90000"/>
              </a:lnSpc>
              <a:spcBef>
                <a:spcPts val="0"/>
              </a:spcBef>
              <a:spcAft>
                <a:spcPts val="0"/>
              </a:spcAft>
              <a:buClr>
                <a:srgbClr val="FFFF00"/>
              </a:buClr>
              <a:buSzPct val="100000"/>
              <a:buFont typeface="Arial"/>
              <a:buNone/>
            </a:pPr>
            <a:r>
              <a:rPr lang="en-US" sz="2500">
                <a:solidFill>
                  <a:srgbClr val="FFFF00"/>
                </a:solidFill>
                <a:latin typeface="Arial"/>
                <a:ea typeface="Arial"/>
                <a:cs typeface="Arial"/>
                <a:sym typeface="Arial"/>
              </a:rPr>
              <a:t>* Về hình thức:</a:t>
            </a:r>
            <a:endParaRPr/>
          </a:p>
          <a:p>
            <a:pPr marL="0" marR="0" lvl="0" indent="0" algn="just" rtl="0">
              <a:lnSpc>
                <a:spcPct val="90000"/>
              </a:lnSpc>
              <a:spcBef>
                <a:spcPts val="0"/>
              </a:spcBef>
              <a:spcAft>
                <a:spcPts val="0"/>
              </a:spcAft>
              <a:buClr>
                <a:schemeClr val="lt1"/>
              </a:buClr>
              <a:buSzPct val="100000"/>
              <a:buFont typeface="Arial"/>
              <a:buNone/>
            </a:pPr>
            <a:r>
              <a:rPr lang="en-US" sz="2500">
                <a:solidFill>
                  <a:schemeClr val="lt1"/>
                </a:solidFill>
                <a:latin typeface="Arial"/>
                <a:ea typeface="Arial"/>
                <a:cs typeface="Arial"/>
                <a:sym typeface="Arial"/>
              </a:rPr>
              <a:t>- Đúng mô hình đoạn văn (diễn dịch); đúng dung lượng (khoảng 12 câu)</a:t>
            </a:r>
            <a:endParaRPr/>
          </a:p>
          <a:p>
            <a:pPr marL="0" marR="0" lvl="0" indent="0" algn="just" rtl="0">
              <a:lnSpc>
                <a:spcPct val="90000"/>
              </a:lnSpc>
              <a:spcBef>
                <a:spcPts val="0"/>
              </a:spcBef>
              <a:spcAft>
                <a:spcPts val="0"/>
              </a:spcAft>
              <a:buClr>
                <a:schemeClr val="lt1"/>
              </a:buClr>
              <a:buSzPct val="100000"/>
              <a:buFont typeface="Arial"/>
              <a:buNone/>
            </a:pPr>
            <a:r>
              <a:rPr lang="en-US" sz="2500">
                <a:solidFill>
                  <a:schemeClr val="lt1"/>
                </a:solidFill>
                <a:latin typeface="Arial"/>
                <a:ea typeface="Arial"/>
                <a:cs typeface="Arial"/>
                <a:sym typeface="Arial"/>
              </a:rPr>
              <a:t>- Diễn đạt trôi chảy, mạch lạc, không mắc lỗi</a:t>
            </a:r>
            <a:endParaRPr sz="2500">
              <a:solidFill>
                <a:schemeClr val="lt1"/>
              </a:solidFill>
              <a:latin typeface="Arial"/>
              <a:ea typeface="Arial"/>
              <a:cs typeface="Arial"/>
              <a:sym typeface="Arial"/>
            </a:endParaRPr>
          </a:p>
          <a:p>
            <a:pPr marL="0" marR="0" lvl="0" indent="0" algn="just" rtl="0">
              <a:lnSpc>
                <a:spcPct val="90000"/>
              </a:lnSpc>
              <a:spcBef>
                <a:spcPts val="0"/>
              </a:spcBef>
              <a:spcAft>
                <a:spcPts val="0"/>
              </a:spcAft>
              <a:buClr>
                <a:schemeClr val="lt1"/>
              </a:buClr>
              <a:buSzPct val="100000"/>
              <a:buFont typeface="Arial"/>
              <a:buNone/>
            </a:pPr>
            <a:r>
              <a:rPr lang="en-US" sz="2500">
                <a:solidFill>
                  <a:schemeClr val="lt1"/>
                </a:solidFill>
                <a:latin typeface="Arial"/>
                <a:ea typeface="Arial"/>
                <a:cs typeface="Arial"/>
                <a:sym typeface="Arial"/>
              </a:rPr>
              <a:t>- Đảm bảo yêu cầu tiếng Việt (câu cảm thán)</a:t>
            </a:r>
            <a:endParaRPr/>
          </a:p>
        </p:txBody>
      </p:sp>
      <p:sp>
        <p:nvSpPr>
          <p:cNvPr id="394" name="Google Shape;394;p28"/>
          <p:cNvSpPr/>
          <p:nvPr/>
        </p:nvSpPr>
        <p:spPr>
          <a:xfrm>
            <a:off x="898574" y="3675687"/>
            <a:ext cx="10718660"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FFC000"/>
                </a:solidFill>
                <a:latin typeface="Arial"/>
                <a:ea typeface="Arial"/>
                <a:cs typeface="Arial"/>
                <a:sym typeface="Arial"/>
              </a:rPr>
              <a:t>* Về nội dung</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Khai thác những nét đặc sắc về nghệ thuật: từ ngữ, câu văn, giọng điệu…</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Làm nổi bật tinh thần yêu nước và niềm tự hào dân tộc qua:</a:t>
            </a:r>
            <a:endParaRPr sz="2400">
              <a:solidFill>
                <a:schemeClr val="lt1"/>
              </a:solidFill>
              <a:latin typeface="Arial"/>
              <a:ea typeface="Arial"/>
              <a:cs typeface="Arial"/>
              <a:sym typeface="Arial"/>
            </a:endParaRPr>
          </a:p>
          <a:p>
            <a:pPr marL="0" marR="0" lvl="0" indent="0" algn="l" rtl="0">
              <a:spcBef>
                <a:spcPts val="0"/>
              </a:spcBef>
              <a:spcAft>
                <a:spcPts val="0"/>
              </a:spcAft>
              <a:buNone/>
            </a:pPr>
            <a:r>
              <a:rPr lang="en-US" sz="2400">
                <a:solidFill>
                  <a:schemeClr val="lt1"/>
                </a:solidFill>
                <a:latin typeface="Arial"/>
                <a:ea typeface="Arial"/>
                <a:cs typeface="Arial"/>
                <a:sym typeface="Arial"/>
              </a:rPr>
              <a:t>   + Nguyên lí nhân nghĩa</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 Chân lí về sự tồn tại độc lập, có chủ quyền của dân tộc Đại Việt</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 Sức mạnh của nguyên lí nhân nghĩa, của chân lí độc lập dân tộc</a:t>
            </a:r>
            <a:endParaRPr sz="2400">
              <a:solidFill>
                <a:schemeClr val="lt1"/>
              </a:solidFill>
              <a:latin typeface="Arial"/>
              <a:ea typeface="Arial"/>
              <a:cs typeface="Arial"/>
              <a:sym typeface="Arial"/>
            </a:endParaRPr>
          </a:p>
          <a:p>
            <a:pPr marL="0" marR="0" lvl="0" indent="0" algn="just" rtl="0">
              <a:spcBef>
                <a:spcPts val="0"/>
              </a:spcBef>
              <a:spcAft>
                <a:spcPts val="0"/>
              </a:spcAft>
              <a:buNone/>
            </a:pPr>
            <a:endParaRPr sz="1800">
              <a:solidFill>
                <a:srgbClr val="FFC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cBhvr additive="base">
                                        <p:cTn id="7" dur="500"/>
                                        <p:tgtEl>
                                          <p:spTgt spid="39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4"/>
                                        </p:tgtEl>
                                        <p:attrNameLst>
                                          <p:attrName>style.visibility</p:attrName>
                                        </p:attrNameLst>
                                      </p:cBhvr>
                                      <p:to>
                                        <p:strVal val="visible"/>
                                      </p:to>
                                    </p:set>
                                    <p:anim calcmode="lin" valueType="num">
                                      <p:cBhvr additive="base">
                                        <p:cTn id="12" dur="500"/>
                                        <p:tgtEl>
                                          <p:spTgt spid="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4" name="Google Shape;104;p6"/>
          <p:cNvSpPr txBox="1"/>
          <p:nvPr/>
        </p:nvSpPr>
        <p:spPr>
          <a:xfrm>
            <a:off x="1055075" y="759467"/>
            <a:ext cx="764177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1. Tác giả:</a:t>
            </a:r>
            <a:endParaRPr sz="2400" b="1">
              <a:solidFill>
                <a:schemeClr val="lt1"/>
              </a:solidFill>
              <a:latin typeface="Arial"/>
              <a:ea typeface="Arial"/>
              <a:cs typeface="Arial"/>
              <a:sym typeface="Arial"/>
            </a:endParaRPr>
          </a:p>
        </p:txBody>
      </p:sp>
      <p:sp>
        <p:nvSpPr>
          <p:cNvPr id="105" name="Google Shape;105;p6"/>
          <p:cNvSpPr txBox="1"/>
          <p:nvPr/>
        </p:nvSpPr>
        <p:spPr>
          <a:xfrm>
            <a:off x="1125414" y="1337505"/>
            <a:ext cx="7349365"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 Nguyễn Trãi (1380-1442), hiệu Ức Trai, quê gốc ở thôn Chi Ngại, huyện Chí Linh, tỉnh Hải Dương</a:t>
            </a:r>
            <a:endParaRPr sz="2400">
              <a:solidFill>
                <a:schemeClr val="lt1"/>
              </a:solidFill>
              <a:latin typeface="Arial"/>
              <a:ea typeface="Arial"/>
              <a:cs typeface="Arial"/>
              <a:sym typeface="Arial"/>
            </a:endParaRPr>
          </a:p>
        </p:txBody>
      </p:sp>
      <p:sp>
        <p:nvSpPr>
          <p:cNvPr id="106" name="Google Shape;106;p6"/>
          <p:cNvSpPr txBox="1"/>
          <p:nvPr/>
        </p:nvSpPr>
        <p:spPr>
          <a:xfrm>
            <a:off x="833008" y="223634"/>
            <a:ext cx="764177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I. TÌM HIỂU CHUNG</a:t>
            </a:r>
            <a:endParaRPr/>
          </a:p>
        </p:txBody>
      </p:sp>
      <p:pic>
        <p:nvPicPr>
          <p:cNvPr id="107" name="Google Shape;107;p6"/>
          <p:cNvPicPr preferRelativeResize="0"/>
          <p:nvPr/>
        </p:nvPicPr>
        <p:blipFill rotWithShape="1">
          <a:blip r:embed="rId4">
            <a:alphaModFix/>
          </a:blip>
          <a:srcRect/>
          <a:stretch/>
        </p:blipFill>
        <p:spPr>
          <a:xfrm>
            <a:off x="8565178" y="1337505"/>
            <a:ext cx="3360934" cy="4690774"/>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
        <p:nvSpPr>
          <p:cNvPr id="108" name="Google Shape;108;p6"/>
          <p:cNvSpPr txBox="1"/>
          <p:nvPr/>
        </p:nvSpPr>
        <p:spPr>
          <a:xfrm>
            <a:off x="1125414" y="2223320"/>
            <a:ext cx="7349365"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 Ông tham gia khởi nghĩa Lam Sơn, trở thành một nhân vật lịch sử lỗi lạc, toàn tài hiếm có</a:t>
            </a:r>
            <a:endParaRPr sz="2400">
              <a:solidFill>
                <a:schemeClr val="lt1"/>
              </a:solidFill>
              <a:latin typeface="Arial"/>
              <a:ea typeface="Arial"/>
              <a:cs typeface="Arial"/>
              <a:sym typeface="Arial"/>
            </a:endParaRPr>
          </a:p>
        </p:txBody>
      </p:sp>
      <p:sp>
        <p:nvSpPr>
          <p:cNvPr id="109" name="Google Shape;109;p6"/>
          <p:cNvSpPr txBox="1"/>
          <p:nvPr/>
        </p:nvSpPr>
        <p:spPr>
          <a:xfrm>
            <a:off x="1125413" y="3119012"/>
            <a:ext cx="734936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 Sự nghiệp văn chương đồ sộ và phong phú: </a:t>
            </a:r>
            <a:r>
              <a:rPr lang="en-US" sz="2400" i="1">
                <a:solidFill>
                  <a:schemeClr val="lt1"/>
                </a:solidFill>
                <a:latin typeface="Arial"/>
                <a:ea typeface="Arial"/>
                <a:cs typeface="Arial"/>
                <a:sym typeface="Arial"/>
              </a:rPr>
              <a:t>Quân trung từ mệnh tập, Bình Ngô đại cáo, Ức Trai thi tập, Quốc âm thi tập, …</a:t>
            </a:r>
            <a:endParaRPr/>
          </a:p>
        </p:txBody>
      </p:sp>
      <p:pic>
        <p:nvPicPr>
          <p:cNvPr id="110" name="Google Shape;110;p6"/>
          <p:cNvPicPr preferRelativeResize="0"/>
          <p:nvPr/>
        </p:nvPicPr>
        <p:blipFill rotWithShape="1">
          <a:blip r:embed="rId5">
            <a:alphaModFix/>
          </a:blip>
          <a:srcRect/>
          <a:stretch/>
        </p:blipFill>
        <p:spPr>
          <a:xfrm>
            <a:off x="3927690" y="4451649"/>
            <a:ext cx="1155998" cy="1929910"/>
          </a:xfrm>
          <a:prstGeom prst="rect">
            <a:avLst/>
          </a:prstGeom>
          <a:noFill/>
          <a:ln>
            <a:noFill/>
          </a:ln>
        </p:spPr>
      </p:pic>
      <p:pic>
        <p:nvPicPr>
          <p:cNvPr id="111" name="Google Shape;111;p6"/>
          <p:cNvPicPr preferRelativeResize="0"/>
          <p:nvPr/>
        </p:nvPicPr>
        <p:blipFill rotWithShape="1">
          <a:blip r:embed="rId6">
            <a:alphaModFix/>
          </a:blip>
          <a:srcRect/>
          <a:stretch/>
        </p:blipFill>
        <p:spPr>
          <a:xfrm>
            <a:off x="1949234" y="4433452"/>
            <a:ext cx="1228302" cy="1929910"/>
          </a:xfrm>
          <a:prstGeom prst="rect">
            <a:avLst/>
          </a:prstGeom>
          <a:noFill/>
          <a:ln>
            <a:noFill/>
          </a:ln>
        </p:spPr>
      </p:pic>
      <p:pic>
        <p:nvPicPr>
          <p:cNvPr id="112" name="Google Shape;112;p6"/>
          <p:cNvPicPr preferRelativeResize="0"/>
          <p:nvPr/>
        </p:nvPicPr>
        <p:blipFill rotWithShape="1">
          <a:blip r:embed="rId7">
            <a:alphaModFix/>
          </a:blip>
          <a:srcRect/>
          <a:stretch/>
        </p:blipFill>
        <p:spPr>
          <a:xfrm>
            <a:off x="5833842" y="4481222"/>
            <a:ext cx="1205218" cy="19299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p:tgtEl>
                                          <p:spTgt spid="111"/>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0"/>
                                        </p:tgtEl>
                                        <p:attrNameLst>
                                          <p:attrName>style.visibility</p:attrName>
                                        </p:attrNameLst>
                                      </p:cBhvr>
                                      <p:to>
                                        <p:strVal val="visible"/>
                                      </p:to>
                                    </p:set>
                                    <p:anim calcmode="lin" valueType="num">
                                      <p:cBhvr additive="base">
                                        <p:cTn id="20" dur="500"/>
                                        <p:tgtEl>
                                          <p:spTgt spid="110"/>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500"/>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pic>
        <p:nvPicPr>
          <p:cNvPr id="117" name="Google Shape;117;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8" name="Google Shape;118;p7"/>
          <p:cNvSpPr txBox="1"/>
          <p:nvPr/>
        </p:nvSpPr>
        <p:spPr>
          <a:xfrm>
            <a:off x="979208" y="888708"/>
            <a:ext cx="764177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1. Tác giả:</a:t>
            </a:r>
            <a:endParaRPr sz="2400" b="1">
              <a:solidFill>
                <a:schemeClr val="lt1"/>
              </a:solidFill>
              <a:latin typeface="Arial"/>
              <a:ea typeface="Arial"/>
              <a:cs typeface="Arial"/>
              <a:sym typeface="Arial"/>
            </a:endParaRPr>
          </a:p>
        </p:txBody>
      </p:sp>
      <p:sp>
        <p:nvSpPr>
          <p:cNvPr id="119" name="Google Shape;119;p7"/>
          <p:cNvSpPr txBox="1"/>
          <p:nvPr/>
        </p:nvSpPr>
        <p:spPr>
          <a:xfrm>
            <a:off x="1125414" y="1421913"/>
            <a:ext cx="7349365"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 Nguyễn Trãi (1380-1442), hiệu Ức Trai, quê gốc ở thôn Chi Ngại, huyện Chí Linh, tỉnh Hải Dương</a:t>
            </a:r>
            <a:r>
              <a:rPr lang="en-US" sz="2400" b="1">
                <a:solidFill>
                  <a:schemeClr val="lt1"/>
                </a:solidFill>
                <a:latin typeface="Arial"/>
                <a:ea typeface="Arial"/>
                <a:cs typeface="Arial"/>
                <a:sym typeface="Arial"/>
              </a:rPr>
              <a:t>.</a:t>
            </a:r>
            <a:endParaRPr sz="2400" b="1">
              <a:solidFill>
                <a:schemeClr val="lt1"/>
              </a:solidFill>
              <a:latin typeface="Arial"/>
              <a:ea typeface="Arial"/>
              <a:cs typeface="Arial"/>
              <a:sym typeface="Arial"/>
            </a:endParaRPr>
          </a:p>
        </p:txBody>
      </p:sp>
      <p:sp>
        <p:nvSpPr>
          <p:cNvPr id="120" name="Google Shape;120;p7"/>
          <p:cNvSpPr txBox="1"/>
          <p:nvPr/>
        </p:nvSpPr>
        <p:spPr>
          <a:xfrm>
            <a:off x="833006" y="421866"/>
            <a:ext cx="764177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I. TÌM HIỂU CHUNG</a:t>
            </a:r>
            <a:endParaRPr/>
          </a:p>
        </p:txBody>
      </p:sp>
      <p:pic>
        <p:nvPicPr>
          <p:cNvPr id="121" name="Google Shape;121;p7"/>
          <p:cNvPicPr preferRelativeResize="0"/>
          <p:nvPr/>
        </p:nvPicPr>
        <p:blipFill rotWithShape="1">
          <a:blip r:embed="rId4">
            <a:alphaModFix/>
          </a:blip>
          <a:srcRect/>
          <a:stretch/>
        </p:blipFill>
        <p:spPr>
          <a:xfrm>
            <a:off x="8565178" y="1337505"/>
            <a:ext cx="3278479" cy="4690774"/>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
        <p:nvSpPr>
          <p:cNvPr id="122" name="Google Shape;122;p7"/>
          <p:cNvSpPr txBox="1"/>
          <p:nvPr/>
        </p:nvSpPr>
        <p:spPr>
          <a:xfrm>
            <a:off x="1125414" y="2381728"/>
            <a:ext cx="7349365"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 Ông tham gia khởi nghĩa Lam Sơn, trở thành một nhân vật lịch sử lỗi lạc, toàn tài hiếm có</a:t>
            </a:r>
            <a:endParaRPr sz="2400">
              <a:solidFill>
                <a:schemeClr val="lt1"/>
              </a:solidFill>
              <a:latin typeface="Arial"/>
              <a:ea typeface="Arial"/>
              <a:cs typeface="Arial"/>
              <a:sym typeface="Arial"/>
            </a:endParaRPr>
          </a:p>
        </p:txBody>
      </p:sp>
      <p:sp>
        <p:nvSpPr>
          <p:cNvPr id="123" name="Google Shape;123;p7"/>
          <p:cNvSpPr txBox="1"/>
          <p:nvPr/>
        </p:nvSpPr>
        <p:spPr>
          <a:xfrm>
            <a:off x="1125413" y="3376936"/>
            <a:ext cx="734936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 Sự nghiệp văn chương đồ sộ và phong phú: </a:t>
            </a:r>
            <a:r>
              <a:rPr lang="en-US" sz="2400" i="1">
                <a:solidFill>
                  <a:schemeClr val="lt1"/>
                </a:solidFill>
                <a:latin typeface="Arial"/>
                <a:ea typeface="Arial"/>
                <a:cs typeface="Arial"/>
                <a:sym typeface="Arial"/>
              </a:rPr>
              <a:t>Quân trung từ mệnh tập, Bình Ngô đại cáo, Quốc âm thi tập, Ức Trai thi tập…</a:t>
            </a:r>
            <a:endParaRPr sz="2400" i="1">
              <a:solidFill>
                <a:schemeClr val="lt1"/>
              </a:solidFill>
              <a:latin typeface="Arial"/>
              <a:ea typeface="Arial"/>
              <a:cs typeface="Arial"/>
              <a:sym typeface="Arial"/>
            </a:endParaRPr>
          </a:p>
        </p:txBody>
      </p:sp>
      <p:sp>
        <p:nvSpPr>
          <p:cNvPr id="124" name="Google Shape;124;p7"/>
          <p:cNvSpPr txBox="1"/>
          <p:nvPr/>
        </p:nvSpPr>
        <p:spPr>
          <a:xfrm>
            <a:off x="1125412" y="4696855"/>
            <a:ext cx="7349365"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 Ông là người Việt Nam đầu tiên được UNESCO công nhận là danh nhân văn hóa thế giới</a:t>
            </a:r>
            <a:endParaRPr sz="24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0" name="Google Shape;130;p8"/>
          <p:cNvSpPr txBox="1"/>
          <p:nvPr/>
        </p:nvSpPr>
        <p:spPr>
          <a:xfrm>
            <a:off x="882664" y="641739"/>
            <a:ext cx="921149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2. Tác phẩm </a:t>
            </a:r>
            <a:r>
              <a:rPr lang="en-US" sz="2800" b="1" i="1">
                <a:solidFill>
                  <a:srgbClr val="FFC000"/>
                </a:solidFill>
                <a:latin typeface="Arial"/>
                <a:ea typeface="Arial"/>
                <a:cs typeface="Arial"/>
                <a:sym typeface="Arial"/>
              </a:rPr>
              <a:t>Bình Ngô đại cáo</a:t>
            </a:r>
            <a:endParaRPr sz="2800" b="1" i="1">
              <a:solidFill>
                <a:srgbClr val="FFC000"/>
              </a:solidFill>
              <a:latin typeface="Arial"/>
              <a:ea typeface="Arial"/>
              <a:cs typeface="Arial"/>
              <a:sym typeface="Arial"/>
            </a:endParaRPr>
          </a:p>
        </p:txBody>
      </p:sp>
      <p:sp>
        <p:nvSpPr>
          <p:cNvPr id="131" name="Google Shape;131;p8"/>
          <p:cNvSpPr txBox="1"/>
          <p:nvPr/>
        </p:nvSpPr>
        <p:spPr>
          <a:xfrm>
            <a:off x="1083129" y="1507936"/>
            <a:ext cx="9809115"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a. Hoàn cảnh sáng tác: </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Do Nguyễn Trãi thừa lệnh Lê Lợi soạn thảo</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Được công bố đầu năm 1428, sau khi quân ta đại thắng, diệt và làm tan rã 15 vạn viện binh của quân Minh xâm lược, buộc Vương Thông phải giảng hòa, chấp nhận rút quân về nước.</a:t>
            </a:r>
            <a:endParaRPr sz="2400">
              <a:solidFill>
                <a:schemeClr val="lt1"/>
              </a:solidFill>
              <a:latin typeface="Arial"/>
              <a:ea typeface="Arial"/>
              <a:cs typeface="Arial"/>
              <a:sym typeface="Arial"/>
            </a:endParaRPr>
          </a:p>
        </p:txBody>
      </p:sp>
      <p:sp>
        <p:nvSpPr>
          <p:cNvPr id="132" name="Google Shape;132;p8"/>
          <p:cNvSpPr txBox="1"/>
          <p:nvPr/>
        </p:nvSpPr>
        <p:spPr>
          <a:xfrm>
            <a:off x="1083129" y="3789905"/>
            <a:ext cx="9837418"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b. Ý nghĩa nhan đề: </a:t>
            </a:r>
            <a:r>
              <a:rPr lang="en-US" sz="2400">
                <a:solidFill>
                  <a:schemeClr val="lt1"/>
                </a:solidFill>
                <a:latin typeface="Arial"/>
                <a:ea typeface="Arial"/>
                <a:cs typeface="Arial"/>
                <a:sym typeface="Arial"/>
              </a:rPr>
              <a:t>tuyên cáo rộng rãi về việc dẹp yên giặc Ngô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8" name="Google Shape;138;p9"/>
          <p:cNvSpPr txBox="1"/>
          <p:nvPr/>
        </p:nvSpPr>
        <p:spPr>
          <a:xfrm>
            <a:off x="734241" y="1863235"/>
            <a:ext cx="10717530"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c. Thể loại: cáo</a:t>
            </a:r>
            <a:endParaRPr sz="2400" b="1">
              <a:solidFill>
                <a:srgbClr val="FFC000"/>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Thể văn nghị luận cổ, do vua chúa, thủ lĩnh viết</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Dùng để trình bày một chủ trương hay công bố kết quả một sự nghiệp</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Phần nhiều viết bằng văn biền ngẫu, có tính chất hùng biện, lời lẽ phải đanh thép, lí luận phải sắc bén, kết cấu phải chặt chẽ, mạch lạc. </a:t>
            </a:r>
            <a:endParaRPr/>
          </a:p>
        </p:txBody>
      </p:sp>
      <p:sp>
        <p:nvSpPr>
          <p:cNvPr id="139" name="Google Shape;139;p9"/>
          <p:cNvSpPr txBox="1"/>
          <p:nvPr/>
        </p:nvSpPr>
        <p:spPr>
          <a:xfrm>
            <a:off x="719727" y="3874317"/>
            <a:ext cx="10504085"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d. Bố cục: gồm 4 phần</a:t>
            </a:r>
            <a:endParaRPr sz="2400" b="1">
              <a:solidFill>
                <a:srgbClr val="FFC000"/>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Phần mở đầu: nêu luận đề chính nghĩa</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Phần 2: bản cáo trạng tội ác giặc Minh</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Phần 3: quá trình cuộc khởi nghĩa Lam Sơn từ những ngày đầu gian khổ đến khi tổng phản công thắng lợi</a:t>
            </a: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Phần cuối: lời tuyên bố, khẳng định nền độc lập, nêu lên bài học lịch sử.</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9"/>
          <p:cNvSpPr txBox="1"/>
          <p:nvPr/>
        </p:nvSpPr>
        <p:spPr>
          <a:xfrm>
            <a:off x="456013" y="342587"/>
            <a:ext cx="921149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2. Tác phẩm </a:t>
            </a:r>
            <a:r>
              <a:rPr lang="en-US" sz="2800" b="1" i="1">
                <a:solidFill>
                  <a:srgbClr val="FFC000"/>
                </a:solidFill>
                <a:latin typeface="Arial"/>
                <a:ea typeface="Arial"/>
                <a:cs typeface="Arial"/>
                <a:sym typeface="Arial"/>
              </a:rPr>
              <a:t>Bình Ngô đại cáo</a:t>
            </a:r>
            <a:endParaRPr sz="2800" b="1" i="1">
              <a:solidFill>
                <a:srgbClr val="FFC000"/>
              </a:solidFill>
              <a:latin typeface="Arial"/>
              <a:ea typeface="Arial"/>
              <a:cs typeface="Arial"/>
              <a:sym typeface="Arial"/>
            </a:endParaRPr>
          </a:p>
        </p:txBody>
      </p:sp>
      <p:sp>
        <p:nvSpPr>
          <p:cNvPr id="141" name="Google Shape;141;p9"/>
          <p:cNvSpPr txBox="1"/>
          <p:nvPr/>
        </p:nvSpPr>
        <p:spPr>
          <a:xfrm>
            <a:off x="748753" y="865807"/>
            <a:ext cx="921149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a. Hoàn cảnh sáng tác</a:t>
            </a:r>
            <a:endParaRPr sz="2400" b="1">
              <a:solidFill>
                <a:srgbClr val="FFC000"/>
              </a:solidFill>
              <a:latin typeface="Arial"/>
              <a:ea typeface="Arial"/>
              <a:cs typeface="Arial"/>
              <a:sym typeface="Arial"/>
            </a:endParaRPr>
          </a:p>
        </p:txBody>
      </p:sp>
      <p:sp>
        <p:nvSpPr>
          <p:cNvPr id="142" name="Google Shape;142;p9"/>
          <p:cNvSpPr txBox="1"/>
          <p:nvPr/>
        </p:nvSpPr>
        <p:spPr>
          <a:xfrm>
            <a:off x="719724" y="1344593"/>
            <a:ext cx="921149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b. Ý nghĩa nhan đề</a:t>
            </a:r>
            <a:endParaRPr sz="2400" b="1">
              <a:solidFill>
                <a:srgbClr val="FFC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8" name="Google Shape;148;p10"/>
          <p:cNvSpPr txBox="1"/>
          <p:nvPr/>
        </p:nvSpPr>
        <p:spPr>
          <a:xfrm>
            <a:off x="900327" y="716828"/>
            <a:ext cx="10723517" cy="12618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3. Văn bản </a:t>
            </a:r>
            <a:r>
              <a:rPr lang="en-US" sz="2800" b="1" i="1">
                <a:solidFill>
                  <a:srgbClr val="FFC000"/>
                </a:solidFill>
                <a:latin typeface="Arial"/>
                <a:ea typeface="Arial"/>
                <a:cs typeface="Arial"/>
                <a:sym typeface="Arial"/>
              </a:rPr>
              <a:t>Nước Đại Việt ta</a:t>
            </a:r>
            <a:endParaRPr/>
          </a:p>
          <a:p>
            <a:pPr marL="0" marR="0" lvl="0" indent="0" algn="just" rtl="0">
              <a:spcBef>
                <a:spcPts val="0"/>
              </a:spcBef>
              <a:spcAft>
                <a:spcPts val="0"/>
              </a:spcAft>
              <a:buNone/>
            </a:pPr>
            <a:r>
              <a:rPr lang="en-US" sz="2400" b="1">
                <a:solidFill>
                  <a:srgbClr val="FFC000"/>
                </a:solidFill>
                <a:latin typeface="Arial"/>
                <a:ea typeface="Arial"/>
                <a:cs typeface="Arial"/>
                <a:sym typeface="Arial"/>
              </a:rPr>
              <a:t>a. Vị trí đoạn trích:</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Phần mở đầu bài </a:t>
            </a:r>
            <a:r>
              <a:rPr lang="en-US" sz="2400" i="1">
                <a:solidFill>
                  <a:schemeClr val="lt1"/>
                </a:solidFill>
                <a:latin typeface="Arial"/>
                <a:ea typeface="Arial"/>
                <a:cs typeface="Arial"/>
                <a:sym typeface="Arial"/>
              </a:rPr>
              <a:t>Bình Ngô đại cáo</a:t>
            </a:r>
            <a:endParaRPr sz="2400" i="1">
              <a:solidFill>
                <a:schemeClr val="lt1"/>
              </a:solidFill>
              <a:latin typeface="Arial"/>
              <a:ea typeface="Arial"/>
              <a:cs typeface="Arial"/>
              <a:sym typeface="Arial"/>
            </a:endParaRPr>
          </a:p>
        </p:txBody>
      </p:sp>
      <p:sp>
        <p:nvSpPr>
          <p:cNvPr id="149" name="Google Shape;149;p10"/>
          <p:cNvSpPr txBox="1"/>
          <p:nvPr/>
        </p:nvSpPr>
        <p:spPr>
          <a:xfrm>
            <a:off x="900327" y="2110148"/>
            <a:ext cx="10086536"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b. Đọc, giải nghĩa từ:</a:t>
            </a:r>
            <a:endParaRPr sz="2400" b="1">
              <a:solidFill>
                <a:srgbClr val="FFC000"/>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Hướng dẫn cách đọc: Đọc với giọng điệu trang trọng, hùng hồn, tự hào. Chú ý tính chất cân xứng, nhịp nhàng của câu văn biền ngẫu.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pic>
        <p:nvPicPr>
          <p:cNvPr id="154" name="Google Shape;154;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5" name="Google Shape;155;p11"/>
          <p:cNvSpPr txBox="1"/>
          <p:nvPr/>
        </p:nvSpPr>
        <p:spPr>
          <a:xfrm>
            <a:off x="2608720" y="333137"/>
            <a:ext cx="8218937" cy="59400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a:solidFill>
                  <a:srgbClr val="FFFF00"/>
                </a:solidFill>
                <a:latin typeface="Arial"/>
                <a:ea typeface="Arial"/>
                <a:cs typeface="Arial"/>
                <a:sym typeface="Arial"/>
              </a:rPr>
              <a:t>NƯỚC ĐẠI VIỆT TA </a:t>
            </a:r>
            <a:r>
              <a:rPr lang="en-US" sz="2000" b="1">
                <a:solidFill>
                  <a:srgbClr val="FFFF00"/>
                </a:solidFill>
                <a:latin typeface="Arial"/>
                <a:ea typeface="Arial"/>
                <a:cs typeface="Arial"/>
                <a:sym typeface="Arial"/>
              </a:rPr>
              <a:t>(Trích </a:t>
            </a:r>
            <a:r>
              <a:rPr lang="en-US" sz="2000" b="1" i="1">
                <a:solidFill>
                  <a:srgbClr val="FFFF00"/>
                </a:solidFill>
                <a:latin typeface="Arial"/>
                <a:ea typeface="Arial"/>
                <a:cs typeface="Arial"/>
                <a:sym typeface="Arial"/>
              </a:rPr>
              <a:t>Bình Ngô đại cáo</a:t>
            </a:r>
            <a:r>
              <a:rPr lang="en-US" sz="2000" b="1">
                <a:solidFill>
                  <a:srgbClr val="FFFF00"/>
                </a:solidFill>
                <a:latin typeface="Arial"/>
                <a:ea typeface="Arial"/>
                <a:cs typeface="Arial"/>
                <a:sym typeface="Arial"/>
              </a:rPr>
              <a:t>)</a:t>
            </a:r>
            <a:endParaRPr/>
          </a:p>
          <a:p>
            <a:pPr marL="0" marR="0" lvl="0" indent="0" algn="just" rtl="0">
              <a:spcBef>
                <a:spcPts val="0"/>
              </a:spcBef>
              <a:spcAft>
                <a:spcPts val="0"/>
              </a:spcAft>
              <a:buNone/>
            </a:pPr>
            <a:r>
              <a:rPr lang="en-US" sz="2000" b="1">
                <a:solidFill>
                  <a:schemeClr val="lt1"/>
                </a:solidFill>
                <a:latin typeface="Arial"/>
                <a:ea typeface="Arial"/>
                <a:cs typeface="Arial"/>
                <a:sym typeface="Arial"/>
              </a:rPr>
              <a:t>Từng nghe:</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Việc nhân nghĩa cốt ở yên dân,</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Quân điếu phạt trước lo trừ bạo.</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Như nước Đại Việt ta từ trước,</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Vốn xưng nền văn hiến đã lâu,</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Núi sông  bờ cõi đã chia, </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Phong tục Bắc Nam cũng khác.</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Từ Triệu, Đinh, Lí, Trần bao đời gây nền độc lập,</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Cùng Hán, Đường, Tống, Nguyên, mỗi bên xưng đế một phương,</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Tuy mạnh yếu từng lúc khác nhau,</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Song hào kiệt đời nào cũng có.</a:t>
            </a:r>
            <a:endParaRPr/>
          </a:p>
          <a:p>
            <a:pPr marL="0" marR="0" lvl="0" indent="0" algn="just" rtl="0">
              <a:spcBef>
                <a:spcPts val="0"/>
              </a:spcBef>
              <a:spcAft>
                <a:spcPts val="0"/>
              </a:spcAft>
              <a:buNone/>
            </a:pPr>
            <a:r>
              <a:rPr lang="en-US" sz="2000" b="1">
                <a:solidFill>
                  <a:schemeClr val="lt1"/>
                </a:solidFill>
                <a:latin typeface="Arial"/>
                <a:ea typeface="Arial"/>
                <a:cs typeface="Arial"/>
                <a:sym typeface="Arial"/>
              </a:rPr>
              <a:t>Vậy nên:</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Lưu Cung tham công nên thất bại,</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Triệu Tiết thích lớn phải tiêu vong,</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Cửa Hàm Tử bắt sống Toa Đô,</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Sông Bạch Đằng giết tươi Ô Mã.</a:t>
            </a:r>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Việc xưa xem xét</a:t>
            </a:r>
            <a:endParaRPr sz="2000">
              <a:solidFill>
                <a:schemeClr val="lt1"/>
              </a:solidFill>
              <a:latin typeface="Arial"/>
              <a:ea typeface="Arial"/>
              <a:cs typeface="Arial"/>
              <a:sym typeface="Arial"/>
            </a:endParaRPr>
          </a:p>
          <a:p>
            <a:pPr marL="0" marR="0" lvl="0" indent="0" algn="just" rtl="0">
              <a:spcBef>
                <a:spcPts val="0"/>
              </a:spcBef>
              <a:spcAft>
                <a:spcPts val="0"/>
              </a:spcAft>
              <a:buNone/>
            </a:pPr>
            <a:r>
              <a:rPr lang="en-US" sz="2000">
                <a:solidFill>
                  <a:schemeClr val="lt1"/>
                </a:solidFill>
                <a:latin typeface="Arial"/>
                <a:ea typeface="Arial"/>
                <a:cs typeface="Arial"/>
                <a:sym typeface="Arial"/>
              </a:rPr>
              <a:t>Chứng cớ còn ghi.</a:t>
            </a:r>
            <a:endParaRPr/>
          </a:p>
        </p:txBody>
      </p:sp>
      <p:pic>
        <p:nvPicPr>
          <p:cNvPr id="156" name="Google Shape;156;p11"/>
          <p:cNvPicPr preferRelativeResize="0"/>
          <p:nvPr/>
        </p:nvPicPr>
        <p:blipFill rotWithShape="1">
          <a:blip r:embed="rId4">
            <a:alphaModFix/>
          </a:blip>
          <a:srcRect/>
          <a:stretch/>
        </p:blipFill>
        <p:spPr>
          <a:xfrm>
            <a:off x="11077303" y="6050625"/>
            <a:ext cx="654956" cy="4618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2" name="Google Shape;162;p12"/>
          <p:cNvSpPr txBox="1"/>
          <p:nvPr/>
        </p:nvSpPr>
        <p:spPr>
          <a:xfrm>
            <a:off x="900327" y="438036"/>
            <a:ext cx="10723517" cy="12618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Arial"/>
                <a:ea typeface="Arial"/>
                <a:cs typeface="Arial"/>
                <a:sym typeface="Arial"/>
              </a:rPr>
              <a:t>3. Văn bản </a:t>
            </a:r>
            <a:r>
              <a:rPr lang="en-US" sz="2800" b="1" i="1">
                <a:solidFill>
                  <a:srgbClr val="FFC000"/>
                </a:solidFill>
                <a:latin typeface="Arial"/>
                <a:ea typeface="Arial"/>
                <a:cs typeface="Arial"/>
                <a:sym typeface="Arial"/>
              </a:rPr>
              <a:t>Nước Đại Việt ta</a:t>
            </a:r>
            <a:endParaRPr/>
          </a:p>
          <a:p>
            <a:pPr marL="0" marR="0" lvl="0" indent="0" algn="just" rtl="0">
              <a:spcBef>
                <a:spcPts val="0"/>
              </a:spcBef>
              <a:spcAft>
                <a:spcPts val="0"/>
              </a:spcAft>
              <a:buNone/>
            </a:pPr>
            <a:r>
              <a:rPr lang="en-US" sz="2400" b="1">
                <a:solidFill>
                  <a:srgbClr val="FFC000"/>
                </a:solidFill>
                <a:latin typeface="Arial"/>
                <a:ea typeface="Arial"/>
                <a:cs typeface="Arial"/>
                <a:sym typeface="Arial"/>
              </a:rPr>
              <a:t>a. Vị trí đoạn trích:</a:t>
            </a:r>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Phần mở đầu bài </a:t>
            </a:r>
            <a:r>
              <a:rPr lang="en-US" sz="2400" i="1">
                <a:solidFill>
                  <a:schemeClr val="lt1"/>
                </a:solidFill>
                <a:latin typeface="Arial"/>
                <a:ea typeface="Arial"/>
                <a:cs typeface="Arial"/>
                <a:sym typeface="Arial"/>
              </a:rPr>
              <a:t>Bình Ngô đại cáo</a:t>
            </a:r>
            <a:endParaRPr sz="2400" i="1">
              <a:solidFill>
                <a:schemeClr val="lt1"/>
              </a:solidFill>
              <a:latin typeface="Arial"/>
              <a:ea typeface="Arial"/>
              <a:cs typeface="Arial"/>
              <a:sym typeface="Arial"/>
            </a:endParaRPr>
          </a:p>
        </p:txBody>
      </p:sp>
      <p:sp>
        <p:nvSpPr>
          <p:cNvPr id="163" name="Google Shape;163;p12"/>
          <p:cNvSpPr txBox="1"/>
          <p:nvPr/>
        </p:nvSpPr>
        <p:spPr>
          <a:xfrm>
            <a:off x="900327" y="1859430"/>
            <a:ext cx="10086536"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C000"/>
                </a:solidFill>
                <a:latin typeface="Arial"/>
                <a:ea typeface="Arial"/>
                <a:cs typeface="Arial"/>
                <a:sym typeface="Arial"/>
              </a:rPr>
              <a:t>b. Đọc, giải nghĩa từ:</a:t>
            </a:r>
            <a:endParaRPr sz="2400" b="1">
              <a:solidFill>
                <a:srgbClr val="FFC000"/>
              </a:solidFill>
              <a:latin typeface="Arial"/>
              <a:ea typeface="Arial"/>
              <a:cs typeface="Arial"/>
              <a:sym typeface="Arial"/>
            </a:endParaRPr>
          </a:p>
          <a:p>
            <a:pPr marL="0" marR="0" lvl="0" indent="0" algn="just" rtl="0">
              <a:spcBef>
                <a:spcPts val="0"/>
              </a:spcBef>
              <a:spcAft>
                <a:spcPts val="0"/>
              </a:spcAft>
              <a:buNone/>
            </a:pPr>
            <a:r>
              <a:rPr lang="en-US" sz="2400">
                <a:solidFill>
                  <a:schemeClr val="lt1"/>
                </a:solidFill>
                <a:latin typeface="Arial"/>
                <a:ea typeface="Arial"/>
                <a:cs typeface="Arial"/>
                <a:sym typeface="Arial"/>
              </a:rPr>
              <a:t>- Hướng dẫn cách đọc: Đọc với giọng điệu trang trọng, hùng hồn, tự hào. Chú ý tính chất cân xứng, nhịp nhàng của câu văn biền ngẫu.</a:t>
            </a:r>
            <a:endParaRPr/>
          </a:p>
        </p:txBody>
      </p:sp>
      <p:sp>
        <p:nvSpPr>
          <p:cNvPr id="164" name="Google Shape;164;p12"/>
          <p:cNvSpPr txBox="1"/>
          <p:nvPr/>
        </p:nvSpPr>
        <p:spPr>
          <a:xfrm>
            <a:off x="900327" y="3169139"/>
            <a:ext cx="1008653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Arial"/>
                <a:ea typeface="Arial"/>
                <a:cs typeface="Arial"/>
                <a:sym typeface="Arial"/>
              </a:rPr>
              <a:t>- Giải nghĩa từ:</a:t>
            </a:r>
            <a:endParaRPr/>
          </a:p>
        </p:txBody>
      </p:sp>
      <p:sp>
        <p:nvSpPr>
          <p:cNvPr id="165" name="Google Shape;165;p12"/>
          <p:cNvSpPr txBox="1"/>
          <p:nvPr/>
        </p:nvSpPr>
        <p:spPr>
          <a:xfrm>
            <a:off x="900327" y="3676318"/>
            <a:ext cx="10086536"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1">
                <a:solidFill>
                  <a:srgbClr val="FFFF00"/>
                </a:solidFill>
                <a:latin typeface="Arial"/>
                <a:ea typeface="Arial"/>
                <a:cs typeface="Arial"/>
                <a:sym typeface="Arial"/>
              </a:rPr>
              <a:t>(1) Nhân nghĩa: </a:t>
            </a:r>
            <a:r>
              <a:rPr lang="en-US" sz="2400">
                <a:solidFill>
                  <a:schemeClr val="lt1"/>
                </a:solidFill>
                <a:latin typeface="Arial"/>
                <a:ea typeface="Arial"/>
                <a:cs typeface="Arial"/>
                <a:sym typeface="Arial"/>
              </a:rPr>
              <a:t>khái niệm đạo đức của Nho giáo, nói về đạo lí, cách ứng xử và tình thương giữa con người với nhau.</a:t>
            </a:r>
            <a:endParaRPr/>
          </a:p>
        </p:txBody>
      </p:sp>
      <p:sp>
        <p:nvSpPr>
          <p:cNvPr id="166" name="Google Shape;166;p12"/>
          <p:cNvSpPr txBox="1"/>
          <p:nvPr/>
        </p:nvSpPr>
        <p:spPr>
          <a:xfrm>
            <a:off x="900327" y="4577198"/>
            <a:ext cx="10086536"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1">
                <a:solidFill>
                  <a:srgbClr val="FFFF00"/>
                </a:solidFill>
                <a:latin typeface="Arial"/>
                <a:ea typeface="Arial"/>
                <a:cs typeface="Arial"/>
                <a:sym typeface="Arial"/>
              </a:rPr>
              <a:t>(4) Văn hiến: </a:t>
            </a:r>
            <a:r>
              <a:rPr lang="en-US" sz="2400">
                <a:solidFill>
                  <a:schemeClr val="lt1"/>
                </a:solidFill>
                <a:latin typeface="Arial"/>
                <a:ea typeface="Arial"/>
                <a:cs typeface="Arial"/>
                <a:sym typeface="Arial"/>
              </a:rPr>
              <a:t>truyền thống văn hóa lâu đời và tốt đẹp (văn: văn chương, chữ nghĩa nói chung; hiến: người hiền tài).</a:t>
            </a:r>
            <a:endParaRPr/>
          </a:p>
        </p:txBody>
      </p:sp>
      <p:sp>
        <p:nvSpPr>
          <p:cNvPr id="167" name="Google Shape;167;p12"/>
          <p:cNvSpPr txBox="1"/>
          <p:nvPr/>
        </p:nvSpPr>
        <p:spPr>
          <a:xfrm>
            <a:off x="900327" y="5428901"/>
            <a:ext cx="10086536"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1">
                <a:solidFill>
                  <a:srgbClr val="FFFF00"/>
                </a:solidFill>
                <a:latin typeface="Arial"/>
                <a:ea typeface="Arial"/>
                <a:cs typeface="Arial"/>
                <a:sym typeface="Arial"/>
              </a:rPr>
              <a:t>+ Đế: </a:t>
            </a:r>
            <a:r>
              <a:rPr lang="en-US" sz="2400">
                <a:solidFill>
                  <a:schemeClr val="lt1"/>
                </a:solidFill>
                <a:latin typeface="Arial"/>
                <a:ea typeface="Arial"/>
                <a:cs typeface="Arial"/>
                <a:sym typeface="Arial"/>
              </a:rPr>
              <a:t>vua. Trong chữ Hán “vương” cũng có nghĩa là vua, nhưng “đế” cao hơn “vương”, dùng chữ đế để tỏ thái độ ngang hàng với Trung Hoa.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fade">
                                      <p:cBhvr>
                                        <p:cTn id="22"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2505</Words>
  <Application>Microsoft Office PowerPoint</Application>
  <PresentationFormat>Widescreen</PresentationFormat>
  <Paragraphs>242</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tập 2: Viết một đoạn văn diễn dịch khoảng 12 câu chứng minh Nước Đại Việt ta là một áng văn tràn đầy tinh thần yêu nước và niềm tự hào dân tộc, trong đoạn có sử dụng một câu cảm thán.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Giang</cp:lastModifiedBy>
  <cp:revision>1</cp:revision>
  <dcterms:created xsi:type="dcterms:W3CDTF">2020-03-31T10:19:59Z</dcterms:created>
  <dcterms:modified xsi:type="dcterms:W3CDTF">2023-03-27T13:54:46Z</dcterms:modified>
</cp:coreProperties>
</file>